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Masters/notesMaster1.xml" ContentType="application/vnd.openxmlformats-officedocument.presentationml.notesMaster+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8" r:id="rId2"/>
    <p:sldId id="270" r:id="rId3"/>
    <p:sldId id="316" r:id="rId4"/>
    <p:sldId id="293" r:id="rId5"/>
    <p:sldId id="294" r:id="rId6"/>
    <p:sldId id="295" r:id="rId7"/>
    <p:sldId id="289" r:id="rId8"/>
    <p:sldId id="296" r:id="rId9"/>
    <p:sldId id="297" r:id="rId10"/>
    <p:sldId id="290" r:id="rId11"/>
    <p:sldId id="309" r:id="rId12"/>
    <p:sldId id="276" r:id="rId13"/>
    <p:sldId id="292" r:id="rId14"/>
    <p:sldId id="298" r:id="rId15"/>
    <p:sldId id="302" r:id="rId16"/>
    <p:sldId id="310" r:id="rId17"/>
    <p:sldId id="311"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87C868-F4E9-7FB1-6B9D-4B3A211FFF6B}" name="Cyrul, Margaret (DHHS)" initials="CM(" userId="S::CyrulM@michigan.gov::f7d9bb98-07d7-4254-b6d5-00f7807faf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7030A0"/>
    <a:srgbClr val="FFC000"/>
    <a:srgbClr val="9E480E"/>
    <a:srgbClr val="996600"/>
    <a:srgbClr val="A9A9A9"/>
    <a:srgbClr val="70AD47"/>
    <a:srgbClr val="5B9BD5"/>
    <a:srgbClr val="4472C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77603" autoAdjust="0"/>
  </p:normalViewPr>
  <p:slideViewPr>
    <p:cSldViewPr snapToGrid="0">
      <p:cViewPr varScale="1">
        <p:scale>
          <a:sx n="86" d="100"/>
          <a:sy n="86" d="100"/>
        </p:scale>
        <p:origin x="1548"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State</c:v>
                </c:pt>
              </c:strCache>
            </c:strRef>
          </c:tx>
          <c:spPr>
            <a:ln w="38100" cap="rnd">
              <a:solidFill>
                <a:schemeClr val="accent1"/>
              </a:solidFill>
              <a:round/>
              <a:headEnd type="none"/>
              <a:tailEnd type="none"/>
            </a:ln>
            <a:effectLst/>
          </c:spPr>
          <c:marker>
            <c:symbol val="circle"/>
            <c:size val="6"/>
            <c:spPr>
              <a:solidFill>
                <a:schemeClr val="accent1"/>
              </a:solidFill>
              <a:ln w="28575" cap="rnd">
                <a:solidFill>
                  <a:schemeClr val="accent1"/>
                </a:solidFill>
                <a:round/>
                <a:headEnd type="oval"/>
                <a:tailEnd type="oval"/>
              </a:ln>
              <a:effectLst/>
            </c:spPr>
          </c:marker>
          <c:dLbls>
            <c:dLbl>
              <c:idx val="1"/>
              <c:layout>
                <c:manualLayout>
                  <c:x val="-2.8846665905892244E-2"/>
                  <c:y val="4.7062099629959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82-4DD8-967A-6BD02077D068}"/>
                </c:ext>
              </c:extLst>
            </c:dLbl>
            <c:dLbl>
              <c:idx val="2"/>
              <c:layout>
                <c:manualLayout>
                  <c:x val="-3.2469854311689299E-2"/>
                  <c:y val="-4.996782853110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5F-42D3-8F44-231899D8E848}"/>
                </c:ext>
              </c:extLst>
            </c:dLbl>
            <c:dLbl>
              <c:idx val="3"/>
              <c:layout>
                <c:manualLayout>
                  <c:x val="-2.8846665905892285E-2"/>
                  <c:y val="5.57799727801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82-4DD8-967A-6BD02077D06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67.8</c:v>
                </c:pt>
                <c:pt idx="1">
                  <c:v>64.8</c:v>
                </c:pt>
                <c:pt idx="2">
                  <c:v>69</c:v>
                </c:pt>
                <c:pt idx="3">
                  <c:v>75.5</c:v>
                </c:pt>
                <c:pt idx="4">
                  <c:v>74.599999999999994</c:v>
                </c:pt>
              </c:numCache>
            </c:numRef>
          </c:val>
          <c:smooth val="0"/>
          <c:extLst>
            <c:ext xmlns:c16="http://schemas.microsoft.com/office/drawing/2014/chart" uri="{C3380CC4-5D6E-409C-BE32-E72D297353CC}">
              <c16:uniqueId val="{00000000-3F56-4410-B1C5-9EE1FB7858F9}"/>
            </c:ext>
          </c:extLst>
        </c:ser>
        <c:ser>
          <c:idx val="1"/>
          <c:order val="1"/>
          <c:tx>
            <c:strRef>
              <c:f>Sheet1!$C$1</c:f>
              <c:strCache>
                <c:ptCount val="1"/>
                <c:pt idx="0">
                  <c:v>(Insert Agency Name)</c:v>
                </c:pt>
              </c:strCache>
            </c:strRef>
          </c:tx>
          <c:spPr>
            <a:ln w="38100" cap="rnd">
              <a:solidFill>
                <a:schemeClr val="accent2"/>
              </a:solidFill>
              <a:round/>
            </a:ln>
            <a:effectLst/>
          </c:spPr>
          <c:marker>
            <c:symbol val="circle"/>
            <c:size val="6"/>
            <c:spPr>
              <a:solidFill>
                <a:schemeClr val="accent2"/>
              </a:solidFill>
              <a:ln w="28575">
                <a:solidFill>
                  <a:schemeClr val="accent2"/>
                </a:solidFill>
                <a:round/>
              </a:ln>
              <a:effectLst/>
            </c:spPr>
          </c:marker>
          <c:dLbls>
            <c:dLbl>
              <c:idx val="1"/>
              <c:layout>
                <c:manualLayout>
                  <c:x val="-2.8846665905892244E-2"/>
                  <c:y val="-4.1249955380964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82-4DD8-967A-6BD02077D068}"/>
                </c:ext>
              </c:extLst>
            </c:dLbl>
            <c:dLbl>
              <c:idx val="2"/>
              <c:layout>
                <c:manualLayout>
                  <c:x val="-2.7717391304347826E-2"/>
                  <c:y val="4.41561419132459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5F-42D3-8F44-231899D8E848}"/>
                </c:ext>
              </c:extLst>
            </c:dLbl>
            <c:dLbl>
              <c:idx val="3"/>
              <c:layout>
                <c:manualLayout>
                  <c:x val="-2.8846665905892285E-2"/>
                  <c:y val="-4.4155913097677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80-44B9-BA2A-517BA3F00D1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63.1</c:v>
                </c:pt>
                <c:pt idx="1">
                  <c:v>65.099999999999994</c:v>
                </c:pt>
                <c:pt idx="2">
                  <c:v>68.599999999999994</c:v>
                </c:pt>
                <c:pt idx="3">
                  <c:v>76.8</c:v>
                </c:pt>
                <c:pt idx="4">
                  <c:v>70.8</c:v>
                </c:pt>
              </c:numCache>
            </c:numRef>
          </c:val>
          <c:smooth val="0"/>
          <c:extLst>
            <c:ext xmlns:c16="http://schemas.microsoft.com/office/drawing/2014/chart" uri="{C3380CC4-5D6E-409C-BE32-E72D297353CC}">
              <c16:uniqueId val="{00000001-6E90-4E85-8A10-4B2B9452CF61}"/>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85"/>
          <c:min val="6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30664603065921109"/>
          <c:y val="0.89403734087021314"/>
          <c:w val="0.38670793868157782"/>
          <c:h val="5.94673356623707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168666111857969E-2"/>
          <c:w val="0.9730151394119213"/>
          <c:h val="0.68621216877802427"/>
        </c:manualLayout>
      </c:layout>
      <c:lineChart>
        <c:grouping val="standard"/>
        <c:varyColors val="0"/>
        <c:ser>
          <c:idx val="0"/>
          <c:order val="0"/>
          <c:tx>
            <c:strRef>
              <c:f>Sheet1!$B$1</c:f>
              <c:strCache>
                <c:ptCount val="1"/>
                <c:pt idx="0">
                  <c:v>6 Month Duration</c:v>
                </c:pt>
              </c:strCache>
            </c:strRef>
          </c:tx>
          <c:spPr>
            <a:ln w="38100" cap="rnd">
              <a:solidFill>
                <a:srgbClr val="ED7D31"/>
              </a:solidFill>
              <a:round/>
              <a:headEnd type="none"/>
              <a:tailEnd type="none"/>
            </a:ln>
            <a:effectLst/>
          </c:spPr>
          <c:marker>
            <c:symbol val="circle"/>
            <c:size val="6"/>
            <c:spPr>
              <a:solidFill>
                <a:srgbClr val="ED7D31"/>
              </a:solidFill>
              <a:ln w="28575" cap="rnd">
                <a:solidFill>
                  <a:srgbClr val="ED7D31"/>
                </a:solidFill>
                <a:round/>
                <a:headEnd type="oval"/>
                <a:tailEnd type="oval"/>
              </a:ln>
              <a:effectLst/>
            </c:spPr>
          </c:marker>
          <c:dLbls>
            <c:dLbl>
              <c:idx val="3"/>
              <c:layout>
                <c:manualLayout>
                  <c:x val="-2.280801856289703E-2"/>
                  <c:y val="3.2097646330794018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mmm\ yy</c:formatCode>
                <c:ptCount val="6"/>
                <c:pt idx="0">
                  <c:v>45589</c:v>
                </c:pt>
                <c:pt idx="1">
                  <c:v>45620</c:v>
                </c:pt>
                <c:pt idx="2">
                  <c:v>45650</c:v>
                </c:pt>
                <c:pt idx="3">
                  <c:v>45682</c:v>
                </c:pt>
                <c:pt idx="4">
                  <c:v>45713</c:v>
                </c:pt>
                <c:pt idx="5">
                  <c:v>45713</c:v>
                </c:pt>
              </c:numCache>
            </c:numRef>
          </c:cat>
          <c:val>
            <c:numRef>
              <c:f>Sheet1!$B$2:$B$7</c:f>
              <c:numCache>
                <c:formatCode>0.00</c:formatCode>
                <c:ptCount val="6"/>
                <c:pt idx="0">
                  <c:v>24</c:v>
                </c:pt>
                <c:pt idx="1">
                  <c:v>23.17</c:v>
                </c:pt>
                <c:pt idx="2">
                  <c:v>21.96</c:v>
                </c:pt>
                <c:pt idx="3">
                  <c:v>28.42</c:v>
                </c:pt>
                <c:pt idx="4">
                  <c:v>28.73</c:v>
                </c:pt>
                <c:pt idx="5">
                  <c:v>32.47</c:v>
                </c:pt>
              </c:numCache>
            </c:numRef>
          </c:val>
          <c:smooth val="0"/>
          <c:extLst>
            <c:ext xmlns:c16="http://schemas.microsoft.com/office/drawing/2014/chart" uri="{C3380CC4-5D6E-409C-BE32-E72D297353CC}">
              <c16:uniqueId val="{00000000-3F56-4410-B1C5-9EE1FB7858F9}"/>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35"/>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w="28575" cap="rnd">
          <a:solidFill>
            <a:schemeClr val="bg1">
              <a:lumMod val="85000"/>
            </a:schemeClr>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3 Month Exclusivity</c:v>
                </c:pt>
              </c:strCache>
            </c:strRef>
          </c:tx>
          <c:spPr>
            <a:ln w="38100" cap="rnd">
              <a:solidFill>
                <a:srgbClr val="ED7D31"/>
              </a:solidFill>
              <a:round/>
              <a:headEnd type="none"/>
              <a:tailEnd type="none"/>
            </a:ln>
            <a:effectLst/>
          </c:spPr>
          <c:marker>
            <c:symbol val="circle"/>
            <c:size val="6"/>
            <c:spPr>
              <a:solidFill>
                <a:srgbClr val="ED7D31"/>
              </a:solidFill>
              <a:ln w="28575" cap="rnd">
                <a:solidFill>
                  <a:srgbClr val="ED7D31"/>
                </a:solidFill>
                <a:round/>
                <a:headEnd type="oval"/>
                <a:tailEnd type="ova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mmm\ yy</c:formatCode>
                <c:ptCount val="6"/>
                <c:pt idx="0">
                  <c:v>45589</c:v>
                </c:pt>
                <c:pt idx="1">
                  <c:v>45620</c:v>
                </c:pt>
                <c:pt idx="2">
                  <c:v>45650</c:v>
                </c:pt>
                <c:pt idx="3">
                  <c:v>45682</c:v>
                </c:pt>
                <c:pt idx="4">
                  <c:v>45713</c:v>
                </c:pt>
                <c:pt idx="5">
                  <c:v>45741</c:v>
                </c:pt>
              </c:numCache>
            </c:numRef>
          </c:cat>
          <c:val>
            <c:numRef>
              <c:f>Sheet1!$B$2:$B$7</c:f>
              <c:numCache>
                <c:formatCode>0.00</c:formatCode>
                <c:ptCount val="6"/>
                <c:pt idx="0">
                  <c:v>63.16</c:v>
                </c:pt>
                <c:pt idx="1">
                  <c:v>67.27</c:v>
                </c:pt>
                <c:pt idx="2">
                  <c:v>66.150000000000006</c:v>
                </c:pt>
                <c:pt idx="3">
                  <c:v>62.9</c:v>
                </c:pt>
                <c:pt idx="4">
                  <c:v>65.150000000000006</c:v>
                </c:pt>
                <c:pt idx="5">
                  <c:v>52.86</c:v>
                </c:pt>
              </c:numCache>
            </c:numRef>
          </c:val>
          <c:smooth val="0"/>
          <c:extLst>
            <c:ext xmlns:c16="http://schemas.microsoft.com/office/drawing/2014/chart" uri="{C3380CC4-5D6E-409C-BE32-E72D297353CC}">
              <c16:uniqueId val="{00000000-3F56-4410-B1C5-9EE1FB7858F9}"/>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75"/>
          <c:min val="4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w="28575" cap="rnd">
          <a:solidFill>
            <a:schemeClr val="bg1">
              <a:lumMod val="85000"/>
            </a:schemeClr>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6 Month Exclusivity</c:v>
                </c:pt>
              </c:strCache>
            </c:strRef>
          </c:tx>
          <c:spPr>
            <a:ln w="38100" cap="rnd">
              <a:solidFill>
                <a:srgbClr val="ED7D31"/>
              </a:solidFill>
              <a:round/>
              <a:headEnd type="none"/>
              <a:tailEnd type="none"/>
            </a:ln>
            <a:effectLst/>
          </c:spPr>
          <c:marker>
            <c:symbol val="circle"/>
            <c:size val="6"/>
            <c:spPr>
              <a:solidFill>
                <a:srgbClr val="ED7D31"/>
              </a:solidFill>
              <a:ln w="28575" cap="rnd">
                <a:solidFill>
                  <a:srgbClr val="ED7D31"/>
                </a:solidFill>
                <a:round/>
                <a:headEnd type="oval"/>
                <a:tailEnd type="oval"/>
              </a:ln>
              <a:effectLst/>
            </c:spPr>
          </c:marker>
          <c:dLbls>
            <c:dLbl>
              <c:idx val="6"/>
              <c:layout>
                <c:manualLayout>
                  <c:x val="-1.6769371219901859E-2"/>
                  <c:y val="3.2097646330794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E0-41ED-BDFF-BEE049EA695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mmm\ yy</c:formatCode>
                <c:ptCount val="7"/>
                <c:pt idx="0">
                  <c:v>45559</c:v>
                </c:pt>
                <c:pt idx="1">
                  <c:v>45589</c:v>
                </c:pt>
                <c:pt idx="2">
                  <c:v>45620</c:v>
                </c:pt>
                <c:pt idx="3">
                  <c:v>45650</c:v>
                </c:pt>
                <c:pt idx="4">
                  <c:v>45682</c:v>
                </c:pt>
                <c:pt idx="5">
                  <c:v>45713</c:v>
                </c:pt>
                <c:pt idx="6">
                  <c:v>45741</c:v>
                </c:pt>
              </c:numCache>
            </c:numRef>
          </c:cat>
          <c:val>
            <c:numRef>
              <c:f>Sheet1!$B$2:$B$8</c:f>
              <c:numCache>
                <c:formatCode>0.00</c:formatCode>
                <c:ptCount val="7"/>
                <c:pt idx="0">
                  <c:v>40.98</c:v>
                </c:pt>
                <c:pt idx="1">
                  <c:v>36.840000000000003</c:v>
                </c:pt>
                <c:pt idx="2">
                  <c:v>32.729999999999997</c:v>
                </c:pt>
                <c:pt idx="3">
                  <c:v>33.85</c:v>
                </c:pt>
                <c:pt idx="4">
                  <c:v>37.1</c:v>
                </c:pt>
                <c:pt idx="5">
                  <c:v>34.85</c:v>
                </c:pt>
                <c:pt idx="6">
                  <c:v>47.14</c:v>
                </c:pt>
              </c:numCache>
            </c:numRef>
          </c:val>
          <c:smooth val="0"/>
          <c:extLst>
            <c:ext xmlns:c16="http://schemas.microsoft.com/office/drawing/2014/chart" uri="{C3380CC4-5D6E-409C-BE32-E72D297353CC}">
              <c16:uniqueId val="{00000000-3F56-4410-B1C5-9EE1FB7858F9}"/>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55"/>
          <c:min val="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w="28575" cap="rnd">
          <a:solidFill>
            <a:schemeClr val="bg1">
              <a:lumMod val="85000"/>
            </a:schemeClr>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Initiation</c:v>
                </c:pt>
              </c:strCache>
            </c:strRef>
          </c:tx>
          <c:spPr>
            <a:ln w="38100" cap="rnd">
              <a:solidFill>
                <a:schemeClr val="accent1"/>
              </a:solidFill>
              <a:round/>
              <a:headEnd type="none"/>
              <a:tailEnd type="none"/>
            </a:ln>
            <a:effectLst/>
          </c:spPr>
          <c:marker>
            <c:symbol val="circle"/>
            <c:size val="6"/>
            <c:spPr>
              <a:solidFill>
                <a:schemeClr val="accent1"/>
              </a:solidFill>
              <a:ln w="28575" cap="rnd">
                <a:solidFill>
                  <a:schemeClr val="accent1"/>
                </a:solidFill>
                <a:round/>
                <a:headEnd type="oval"/>
                <a:tailEnd type="oval"/>
              </a:ln>
              <a:effectLst/>
            </c:spPr>
          </c:marker>
          <c:dLbls>
            <c:dLbl>
              <c:idx val="1"/>
              <c:layout>
                <c:manualLayout>
                  <c:x val="-2.8846665905892199E-2"/>
                  <c:y val="3.9185753954668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13-479C-AF57-6E92A6493469}"/>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5F-42D3-8F44-231899D8E84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66.7</c:v>
                </c:pt>
                <c:pt idx="1">
                  <c:v>63.9</c:v>
                </c:pt>
                <c:pt idx="2">
                  <c:v>63.1</c:v>
                </c:pt>
                <c:pt idx="3" formatCode="0.0">
                  <c:v>66.599999999999994</c:v>
                </c:pt>
                <c:pt idx="4" formatCode="0.0">
                  <c:v>71.3</c:v>
                </c:pt>
              </c:numCache>
            </c:numRef>
          </c:val>
          <c:smooth val="0"/>
          <c:extLst>
            <c:ext xmlns:c16="http://schemas.microsoft.com/office/drawing/2014/chart" uri="{C3380CC4-5D6E-409C-BE32-E72D297353CC}">
              <c16:uniqueId val="{00000000-3F56-4410-B1C5-9EE1FB7858F9}"/>
            </c:ext>
          </c:extLst>
        </c:ser>
        <c:ser>
          <c:idx val="1"/>
          <c:order val="1"/>
          <c:tx>
            <c:strRef>
              <c:f>Sheet1!$C$1</c:f>
              <c:strCache>
                <c:ptCount val="1"/>
                <c:pt idx="0">
                  <c:v>(Insert Agency Name)</c:v>
                </c:pt>
              </c:strCache>
            </c:strRef>
          </c:tx>
          <c:spPr>
            <a:ln w="38100" cap="rnd">
              <a:solidFill>
                <a:schemeClr val="accent2"/>
              </a:solidFill>
              <a:round/>
            </a:ln>
            <a:effectLst/>
          </c:spPr>
          <c:marker>
            <c:symbol val="square"/>
            <c:size val="6"/>
            <c:spPr>
              <a:solidFill>
                <a:schemeClr val="accent2"/>
              </a:solidFill>
              <a:ln w="9525">
                <a:solidFill>
                  <a:schemeClr val="accent2"/>
                </a:solidFill>
                <a:round/>
              </a:ln>
              <a:effectLst/>
            </c:spPr>
          </c:marker>
          <c:dLbls>
            <c:dLbl>
              <c:idx val="2"/>
              <c:layout>
                <c:manualLayout>
                  <c:x val="-3.3677583780288421E-2"/>
                  <c:y val="-4.9151030034289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4F-4458-B07E-7BF22F4D84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61.4</c:v>
                </c:pt>
                <c:pt idx="1">
                  <c:v>65.5</c:v>
                </c:pt>
                <c:pt idx="2">
                  <c:v>65</c:v>
                </c:pt>
                <c:pt idx="3">
                  <c:v>73.900000000000006</c:v>
                </c:pt>
                <c:pt idx="4">
                  <c:v>67.099999999999994</c:v>
                </c:pt>
              </c:numCache>
            </c:numRef>
          </c:val>
          <c:smooth val="0"/>
          <c:extLst>
            <c:ext xmlns:c16="http://schemas.microsoft.com/office/drawing/2014/chart" uri="{C3380CC4-5D6E-409C-BE32-E72D297353CC}">
              <c16:uniqueId val="{00000001-274F-4458-B07E-7BF22F4D84C0}"/>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80"/>
          <c:min val="6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ayout>
        <c:manualLayout>
          <c:xMode val="edge"/>
          <c:yMode val="edge"/>
          <c:x val="0.3572821332116094"/>
          <c:y val="0.8524114920417557"/>
          <c:w val="0.28543563847997261"/>
          <c:h val="5.6491199469631513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5979649282970059"/>
          <c:h val="0.72689557681201344"/>
        </c:manualLayout>
      </c:layout>
      <c:lineChart>
        <c:grouping val="standard"/>
        <c:varyColors val="0"/>
        <c:ser>
          <c:idx val="0"/>
          <c:order val="0"/>
          <c:tx>
            <c:strRef>
              <c:f>Sheet1!$B$1</c:f>
              <c:strCache>
                <c:ptCount val="1"/>
                <c:pt idx="0">
                  <c:v>State</c:v>
                </c:pt>
              </c:strCache>
            </c:strRef>
          </c:tx>
          <c:spPr>
            <a:ln w="38100" cap="rnd">
              <a:solidFill>
                <a:schemeClr val="accent1"/>
              </a:solidFill>
              <a:round/>
              <a:headEnd type="none"/>
              <a:tailEnd type="none"/>
            </a:ln>
            <a:effectLst/>
          </c:spPr>
          <c:marker>
            <c:symbol val="circle"/>
            <c:size val="6"/>
            <c:spPr>
              <a:solidFill>
                <a:schemeClr val="accent1"/>
              </a:solidFill>
              <a:ln w="28575" cap="rnd">
                <a:solidFill>
                  <a:schemeClr val="accent1"/>
                </a:solidFill>
                <a:round/>
                <a:headEnd type="oval"/>
                <a:tailEnd type="oval"/>
              </a:ln>
              <a:effectLst/>
            </c:spPr>
          </c:marker>
          <c:dLbls>
            <c:dLbl>
              <c:idx val="0"/>
              <c:layout>
                <c:manualLayout>
                  <c:x val="-2.8846665905892199E-2"/>
                  <c:y val="-4.2059152419749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40-4D66-845A-DCB16A336BED}"/>
                </c:ext>
              </c:extLst>
            </c:dLbl>
            <c:dLbl>
              <c:idx val="1"/>
              <c:layout>
                <c:manualLayout>
                  <c:x val="-3.1340674806953524E-2"/>
                  <c:y val="-4.7985079728219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0-4D66-845A-DCB16A336BED}"/>
                </c:ext>
              </c:extLst>
            </c:dLbl>
            <c:dLbl>
              <c:idx val="3"/>
              <c:layout>
                <c:manualLayout>
                  <c:x val="-3.2469854311689299E-2"/>
                  <c:y val="-3.6133225111280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1A-462F-9598-E4B991B90541}"/>
                </c:ext>
              </c:extLst>
            </c:dLbl>
            <c:dLbl>
              <c:idx val="4"/>
              <c:layout>
                <c:manualLayout>
                  <c:x val="-2.8846665905892199E-2"/>
                  <c:y val="-3.317026145704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40-4D66-845A-DCB16A336B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31.1</c:v>
                </c:pt>
                <c:pt idx="1">
                  <c:v>29.4</c:v>
                </c:pt>
                <c:pt idx="2">
                  <c:v>28.5</c:v>
                </c:pt>
                <c:pt idx="3">
                  <c:v>35</c:v>
                </c:pt>
                <c:pt idx="4">
                  <c:v>43</c:v>
                </c:pt>
              </c:numCache>
            </c:numRef>
          </c:val>
          <c:smooth val="0"/>
          <c:extLst>
            <c:ext xmlns:c16="http://schemas.microsoft.com/office/drawing/2014/chart" uri="{C3380CC4-5D6E-409C-BE32-E72D297353CC}">
              <c16:uniqueId val="{00000000-3F56-4410-B1C5-9EE1FB7858F9}"/>
            </c:ext>
          </c:extLst>
        </c:ser>
        <c:ser>
          <c:idx val="1"/>
          <c:order val="1"/>
          <c:tx>
            <c:strRef>
              <c:f>Sheet1!$C$1</c:f>
              <c:strCache>
                <c:ptCount val="1"/>
                <c:pt idx="0">
                  <c:v>(Insert Agency Name)</c:v>
                </c:pt>
              </c:strCache>
            </c:strRef>
          </c:tx>
          <c:spPr>
            <a:ln w="38100" cap="rnd">
              <a:solidFill>
                <a:schemeClr val="accent2"/>
              </a:solidFill>
              <a:round/>
            </a:ln>
            <a:effectLst/>
          </c:spPr>
          <c:marker>
            <c:symbol val="circle"/>
            <c:size val="6"/>
            <c:spPr>
              <a:solidFill>
                <a:schemeClr val="accent2"/>
              </a:solidFill>
              <a:ln w="28575">
                <a:solidFill>
                  <a:schemeClr val="accent2"/>
                </a:solidFill>
                <a:round/>
              </a:ln>
              <a:effectLst/>
            </c:spPr>
          </c:marker>
          <c:dLbls>
            <c:dLbl>
              <c:idx val="1"/>
              <c:layout>
                <c:manualLayout>
                  <c:x val="-2.8846665905892244E-2"/>
                  <c:y val="4.2059385723974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40-4D66-845A-DCB16A336BED}"/>
                </c:ext>
              </c:extLst>
            </c:dLbl>
            <c:dLbl>
              <c:idx val="3"/>
              <c:layout>
                <c:manualLayout>
                  <c:x val="-2.6431206968694131E-2"/>
                  <c:y val="-4.0903596594598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1A-462F-9598-E4B991B9054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27</c:v>
                </c:pt>
                <c:pt idx="1">
                  <c:v>28.2</c:v>
                </c:pt>
                <c:pt idx="2">
                  <c:v>29</c:v>
                </c:pt>
                <c:pt idx="3">
                  <c:v>30.5</c:v>
                </c:pt>
                <c:pt idx="4">
                  <c:v>37.9</c:v>
                </c:pt>
              </c:numCache>
            </c:numRef>
          </c:val>
          <c:smooth val="0"/>
          <c:extLst>
            <c:ext xmlns:c16="http://schemas.microsoft.com/office/drawing/2014/chart" uri="{C3380CC4-5D6E-409C-BE32-E72D297353CC}">
              <c16:uniqueId val="{00000001-6E90-4E85-8A10-4B2B9452CF61}"/>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45"/>
          <c:min val="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ayout>
        <c:manualLayout>
          <c:xMode val="edge"/>
          <c:yMode val="edge"/>
          <c:x val="0.33442380843698888"/>
          <c:y val="0.91757011783496489"/>
          <c:w val="0.3311523831260223"/>
          <c:h val="5.946733566237073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State</c:v>
                </c:pt>
              </c:strCache>
            </c:strRef>
          </c:tx>
          <c:spPr>
            <a:ln w="38100" cap="rnd">
              <a:solidFill>
                <a:schemeClr val="accent1"/>
              </a:solidFill>
              <a:round/>
              <a:headEnd type="none"/>
              <a:tailEnd type="none"/>
            </a:ln>
            <a:effectLst/>
          </c:spPr>
          <c:marker>
            <c:symbol val="circle"/>
            <c:size val="6"/>
            <c:spPr>
              <a:solidFill>
                <a:schemeClr val="accent1"/>
              </a:solidFill>
              <a:ln w="28575" cap="rnd">
                <a:solidFill>
                  <a:schemeClr val="accent1"/>
                </a:solidFill>
                <a:round/>
                <a:headEnd type="oval"/>
                <a:tailEnd type="oval"/>
              </a:ln>
              <a:effectLst/>
            </c:spPr>
          </c:marker>
          <c:dLbls>
            <c:dLbl>
              <c:idx val="4"/>
              <c:layout>
                <c:manualLayout>
                  <c:x val="-1.7977100688500895E-2"/>
                  <c:y val="-4.8834505021586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73-4A34-847B-872C5C22122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17</c:v>
                </c:pt>
                <c:pt idx="1">
                  <c:v>17.600000000000001</c:v>
                </c:pt>
                <c:pt idx="2">
                  <c:v>15.8</c:v>
                </c:pt>
                <c:pt idx="3">
                  <c:v>29.6</c:v>
                </c:pt>
                <c:pt idx="4">
                  <c:v>34.6</c:v>
                </c:pt>
              </c:numCache>
            </c:numRef>
          </c:val>
          <c:smooth val="0"/>
          <c:extLst>
            <c:ext xmlns:c16="http://schemas.microsoft.com/office/drawing/2014/chart" uri="{C3380CC4-5D6E-409C-BE32-E72D297353CC}">
              <c16:uniqueId val="{00000000-3F56-4410-B1C5-9EE1FB7858F9}"/>
            </c:ext>
          </c:extLst>
        </c:ser>
        <c:ser>
          <c:idx val="1"/>
          <c:order val="1"/>
          <c:tx>
            <c:strRef>
              <c:f>Sheet1!$C$1</c:f>
              <c:strCache>
                <c:ptCount val="1"/>
                <c:pt idx="0">
                  <c:v>(Insert Agency Name)</c:v>
                </c:pt>
              </c:strCache>
            </c:strRef>
          </c:tx>
          <c:spPr>
            <a:ln w="38100" cap="rnd">
              <a:solidFill>
                <a:schemeClr val="accent2"/>
              </a:solidFill>
              <a:round/>
            </a:ln>
            <a:effectLst/>
          </c:spPr>
          <c:marker>
            <c:symbol val="circle"/>
            <c:size val="6"/>
            <c:spPr>
              <a:solidFill>
                <a:schemeClr val="accent2"/>
              </a:solidFill>
              <a:ln w="28575">
                <a:solidFill>
                  <a:schemeClr val="accent2"/>
                </a:solidFill>
                <a:round/>
              </a:ln>
              <a:effectLst/>
            </c:spPr>
          </c:marker>
          <c:dLbls>
            <c:dLbl>
              <c:idx val="4"/>
              <c:layout>
                <c:manualLayout>
                  <c:x val="-2.2766175967134541E-3"/>
                  <c:y val="-9.28442049711555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73-4A34-847B-872C5C22122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23.4</c:v>
                </c:pt>
                <c:pt idx="1">
                  <c:v>25.2</c:v>
                </c:pt>
                <c:pt idx="2">
                  <c:v>14.8</c:v>
                </c:pt>
                <c:pt idx="3">
                  <c:v>18</c:v>
                </c:pt>
                <c:pt idx="4">
                  <c:v>38.700000000000003</c:v>
                </c:pt>
              </c:numCache>
            </c:numRef>
          </c:val>
          <c:smooth val="0"/>
          <c:extLst>
            <c:ext xmlns:c16="http://schemas.microsoft.com/office/drawing/2014/chart" uri="{C3380CC4-5D6E-409C-BE32-E72D297353CC}">
              <c16:uniqueId val="{00000001-6E90-4E85-8A10-4B2B9452CF61}"/>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40"/>
          <c:min val="1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37307115143215791"/>
          <c:y val="0.89694329858692656"/>
          <c:w val="0.25264996766708503"/>
          <c:h val="5.94673356623707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State</c:v>
                </c:pt>
              </c:strCache>
            </c:strRef>
          </c:tx>
          <c:spPr>
            <a:ln w="38100" cap="rnd">
              <a:solidFill>
                <a:schemeClr val="accent1"/>
              </a:solidFill>
              <a:round/>
              <a:headEnd type="none"/>
              <a:tailEnd type="none"/>
            </a:ln>
            <a:effectLst/>
          </c:spPr>
          <c:marker>
            <c:symbol val="circle"/>
            <c:size val="6"/>
            <c:spPr>
              <a:solidFill>
                <a:schemeClr val="accent1"/>
              </a:solidFill>
              <a:ln w="28575" cap="rnd">
                <a:solidFill>
                  <a:schemeClr val="accent1"/>
                </a:solidFill>
                <a:round/>
                <a:headEnd type="oval"/>
                <a:tailEnd type="oval"/>
              </a:ln>
              <a:effectLst/>
            </c:spPr>
          </c:marker>
          <c:dLbls>
            <c:dLbl>
              <c:idx val="2"/>
              <c:layout>
                <c:manualLayout>
                  <c:x val="-2.6391931986762523E-2"/>
                  <c:y val="-5.8685701681245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28-4A2C-A4DF-59E3752147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9.3000000000000007</c:v>
                </c:pt>
                <c:pt idx="1">
                  <c:v>9.3000000000000007</c:v>
                </c:pt>
                <c:pt idx="2">
                  <c:v>7.8</c:v>
                </c:pt>
                <c:pt idx="3">
                  <c:v>16.600000000000001</c:v>
                </c:pt>
                <c:pt idx="4">
                  <c:v>21.6</c:v>
                </c:pt>
              </c:numCache>
            </c:numRef>
          </c:val>
          <c:smooth val="0"/>
          <c:extLst>
            <c:ext xmlns:c16="http://schemas.microsoft.com/office/drawing/2014/chart" uri="{C3380CC4-5D6E-409C-BE32-E72D297353CC}">
              <c16:uniqueId val="{00000000-3F56-4410-B1C5-9EE1FB7858F9}"/>
            </c:ext>
          </c:extLst>
        </c:ser>
        <c:ser>
          <c:idx val="1"/>
          <c:order val="1"/>
          <c:tx>
            <c:strRef>
              <c:f>Sheet1!$C$1</c:f>
              <c:strCache>
                <c:ptCount val="1"/>
                <c:pt idx="0">
                  <c:v>(Insert Agency Name)</c:v>
                </c:pt>
              </c:strCache>
            </c:strRef>
          </c:tx>
          <c:spPr>
            <a:ln w="38100" cap="rnd">
              <a:solidFill>
                <a:schemeClr val="accent2"/>
              </a:solidFill>
              <a:round/>
            </a:ln>
            <a:effectLst/>
          </c:spPr>
          <c:marker>
            <c:symbol val="circle"/>
            <c:size val="6"/>
            <c:spPr>
              <a:solidFill>
                <a:schemeClr val="accent2"/>
              </a:solidFill>
              <a:ln w="28575">
                <a:solidFill>
                  <a:schemeClr val="accent2"/>
                </a:solidFill>
                <a:round/>
              </a:ln>
              <a:effectLst/>
            </c:spPr>
          </c:marker>
          <c:dLbls>
            <c:dLbl>
              <c:idx val="1"/>
              <c:layout>
                <c:manualLayout>
                  <c:x val="-2.5184202518163491E-2"/>
                  <c:y val="3.8344226479818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6D-4BE0-955C-22F1BAC6E66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3.5</c:v>
                </c:pt>
                <c:pt idx="1">
                  <c:v>7.6</c:v>
                </c:pt>
                <c:pt idx="2">
                  <c:v>2.7</c:v>
                </c:pt>
                <c:pt idx="3">
                  <c:v>9.8000000000000007</c:v>
                </c:pt>
                <c:pt idx="4">
                  <c:v>18</c:v>
                </c:pt>
              </c:numCache>
            </c:numRef>
          </c:val>
          <c:smooth val="0"/>
          <c:extLst>
            <c:ext xmlns:c16="http://schemas.microsoft.com/office/drawing/2014/chart" uri="{C3380CC4-5D6E-409C-BE32-E72D297353CC}">
              <c16:uniqueId val="{00000001-6E90-4E85-8A10-4B2B9452CF61}"/>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36582477462056373"/>
          <c:y val="0.89694329858692656"/>
          <c:w val="0.26835045075887254"/>
          <c:h val="5.94673356623707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State</c:v>
                </c:pt>
              </c:strCache>
            </c:strRef>
          </c:tx>
          <c:spPr>
            <a:ln w="38100" cap="rnd">
              <a:solidFill>
                <a:schemeClr val="accent1"/>
              </a:solidFill>
              <a:round/>
              <a:headEnd type="none"/>
              <a:tailEnd type="none"/>
            </a:ln>
            <a:effectLst/>
          </c:spPr>
          <c:marker>
            <c:symbol val="circle"/>
            <c:size val="6"/>
            <c:spPr>
              <a:solidFill>
                <a:schemeClr val="accent1"/>
              </a:solidFill>
              <a:ln w="28575" cap="rnd">
                <a:solidFill>
                  <a:schemeClr val="accent1"/>
                </a:solidFill>
                <a:round/>
                <a:headEnd type="oval"/>
                <a:tailEnd type="ova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FF-45A1-A6F5-9CE3BA4AE09B}"/>
                </c:ext>
              </c:extLst>
            </c:dLbl>
            <c:dLbl>
              <c:idx val="5"/>
              <c:layout>
                <c:manualLayout>
                  <c:x val="-2.8846665905892376E-2"/>
                  <c:y val="3.8344226479818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FF-45A1-A6F5-9CE3BA4AE09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Sheet1!$A$3:$A$11</c:f>
              <c:numCache>
                <c:formatCode>mmm\ yy</c:formatCode>
                <c:ptCount val="9"/>
                <c:pt idx="0">
                  <c:v>44136</c:v>
                </c:pt>
                <c:pt idx="1">
                  <c:v>44256</c:v>
                </c:pt>
                <c:pt idx="2">
                  <c:v>44501</c:v>
                </c:pt>
                <c:pt idx="3">
                  <c:v>44682</c:v>
                </c:pt>
                <c:pt idx="4">
                  <c:v>44835</c:v>
                </c:pt>
                <c:pt idx="5">
                  <c:v>45069</c:v>
                </c:pt>
                <c:pt idx="6">
                  <c:v>45222</c:v>
                </c:pt>
                <c:pt idx="7">
                  <c:v>45406</c:v>
                </c:pt>
                <c:pt idx="8">
                  <c:v>45589</c:v>
                </c:pt>
              </c:numCache>
            </c:numRef>
          </c:cat>
          <c:val>
            <c:numRef>
              <c:f>Sheet1!$B$3:$B$11</c:f>
              <c:numCache>
                <c:formatCode>0.00</c:formatCode>
                <c:ptCount val="9"/>
                <c:pt idx="0">
                  <c:v>64.52</c:v>
                </c:pt>
                <c:pt idx="1">
                  <c:v>63.86</c:v>
                </c:pt>
                <c:pt idx="2">
                  <c:v>67.03</c:v>
                </c:pt>
                <c:pt idx="3">
                  <c:v>69.010000000000005</c:v>
                </c:pt>
                <c:pt idx="4">
                  <c:v>72.55</c:v>
                </c:pt>
                <c:pt idx="5">
                  <c:v>74.67</c:v>
                </c:pt>
                <c:pt idx="6">
                  <c:v>72.97</c:v>
                </c:pt>
                <c:pt idx="7">
                  <c:v>73.260000000000005</c:v>
                </c:pt>
                <c:pt idx="8">
                  <c:v>73.45</c:v>
                </c:pt>
              </c:numCache>
            </c:numRef>
          </c:val>
          <c:smooth val="0"/>
          <c:extLst>
            <c:ext xmlns:c16="http://schemas.microsoft.com/office/drawing/2014/chart" uri="{C3380CC4-5D6E-409C-BE32-E72D297353CC}">
              <c16:uniqueId val="{00000000-3F56-4410-B1C5-9EE1FB7858F9}"/>
            </c:ext>
          </c:extLst>
        </c:ser>
        <c:ser>
          <c:idx val="1"/>
          <c:order val="1"/>
          <c:tx>
            <c:strRef>
              <c:f>Sheet1!$C$1</c:f>
              <c:strCache>
                <c:ptCount val="1"/>
                <c:pt idx="0">
                  <c:v>(Insert Agency Name)</c:v>
                </c:pt>
              </c:strCache>
            </c:strRef>
          </c:tx>
          <c:spPr>
            <a:ln w="38100" cap="rnd">
              <a:solidFill>
                <a:schemeClr val="accent2"/>
              </a:solidFill>
              <a:round/>
            </a:ln>
            <a:effectLst/>
          </c:spPr>
          <c:marker>
            <c:symbol val="circle"/>
            <c:size val="6"/>
            <c:spPr>
              <a:solidFill>
                <a:schemeClr val="accent2"/>
              </a:solidFill>
              <a:ln w="28575">
                <a:solidFill>
                  <a:schemeClr val="accent2"/>
                </a:solidFill>
                <a:round/>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FF-45A1-A6F5-9CE3BA4AE09B}"/>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6D-4F92-A231-B76D34BC8EB2}"/>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6D-4F92-A231-B76D34BC8EB2}"/>
                </c:ext>
              </c:extLst>
            </c:dLbl>
            <c:dLbl>
              <c:idx val="8"/>
              <c:layout>
                <c:manualLayout>
                  <c:x val="-2.8846665905892376E-2"/>
                  <c:y val="3.8344226479818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D6-4F77-8440-14006A363B0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Sheet1!$A$3:$A$11</c:f>
              <c:numCache>
                <c:formatCode>mmm\ yy</c:formatCode>
                <c:ptCount val="9"/>
                <c:pt idx="0">
                  <c:v>44136</c:v>
                </c:pt>
                <c:pt idx="1">
                  <c:v>44256</c:v>
                </c:pt>
                <c:pt idx="2">
                  <c:v>44501</c:v>
                </c:pt>
                <c:pt idx="3">
                  <c:v>44682</c:v>
                </c:pt>
                <c:pt idx="4">
                  <c:v>44835</c:v>
                </c:pt>
                <c:pt idx="5">
                  <c:v>45069</c:v>
                </c:pt>
                <c:pt idx="6">
                  <c:v>45222</c:v>
                </c:pt>
                <c:pt idx="7">
                  <c:v>45406</c:v>
                </c:pt>
                <c:pt idx="8">
                  <c:v>45589</c:v>
                </c:pt>
              </c:numCache>
            </c:numRef>
          </c:cat>
          <c:val>
            <c:numRef>
              <c:f>Sheet1!$C$3:$C$11</c:f>
              <c:numCache>
                <c:formatCode>General</c:formatCode>
                <c:ptCount val="9"/>
                <c:pt idx="0">
                  <c:v>67.989999999999995</c:v>
                </c:pt>
                <c:pt idx="1">
                  <c:v>65.42</c:v>
                </c:pt>
                <c:pt idx="2">
                  <c:v>67.37</c:v>
                </c:pt>
                <c:pt idx="3">
                  <c:v>67.680000000000007</c:v>
                </c:pt>
                <c:pt idx="4">
                  <c:v>71.760000000000005</c:v>
                </c:pt>
                <c:pt idx="5">
                  <c:v>76.78</c:v>
                </c:pt>
                <c:pt idx="6">
                  <c:v>68.97</c:v>
                </c:pt>
                <c:pt idx="7">
                  <c:v>67.42</c:v>
                </c:pt>
                <c:pt idx="8">
                  <c:v>72.77</c:v>
                </c:pt>
              </c:numCache>
            </c:numRef>
          </c:val>
          <c:smooth val="0"/>
          <c:extLst>
            <c:ext xmlns:c16="http://schemas.microsoft.com/office/drawing/2014/chart" uri="{C3380CC4-5D6E-409C-BE32-E72D297353CC}">
              <c16:uniqueId val="{00000001-6E90-4E85-8A10-4B2B9452CF61}"/>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80"/>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35253975046597436"/>
          <c:y val="0.8911313831534996"/>
          <c:w val="0.29371276959945225"/>
          <c:h val="5.94673356623707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State</c:v>
                </c:pt>
              </c:strCache>
            </c:strRef>
          </c:tx>
          <c:spPr>
            <a:ln w="38100" cap="rnd">
              <a:solidFill>
                <a:schemeClr val="accent1"/>
              </a:solidFill>
              <a:round/>
              <a:headEnd type="none"/>
              <a:tailEnd type="none"/>
            </a:ln>
            <a:effectLst/>
          </c:spPr>
          <c:marker>
            <c:symbol val="circle"/>
            <c:size val="6"/>
            <c:spPr>
              <a:solidFill>
                <a:schemeClr val="accent1"/>
              </a:solidFill>
              <a:ln w="28575" cap="rnd">
                <a:solidFill>
                  <a:schemeClr val="accent1"/>
                </a:solidFill>
                <a:round/>
                <a:headEnd type="oval"/>
                <a:tailEnd type="ova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Sheet1!$A$3:$A$11</c:f>
              <c:numCache>
                <c:formatCode>mmm\ yy</c:formatCode>
                <c:ptCount val="9"/>
                <c:pt idx="0">
                  <c:v>44136</c:v>
                </c:pt>
                <c:pt idx="1">
                  <c:v>44256</c:v>
                </c:pt>
                <c:pt idx="2">
                  <c:v>44501</c:v>
                </c:pt>
                <c:pt idx="3">
                  <c:v>44682</c:v>
                </c:pt>
                <c:pt idx="4">
                  <c:v>44835</c:v>
                </c:pt>
                <c:pt idx="5">
                  <c:v>45069</c:v>
                </c:pt>
                <c:pt idx="6">
                  <c:v>45222</c:v>
                </c:pt>
                <c:pt idx="7">
                  <c:v>45406</c:v>
                </c:pt>
                <c:pt idx="8">
                  <c:v>45589</c:v>
                </c:pt>
              </c:numCache>
            </c:numRef>
          </c:cat>
          <c:val>
            <c:numRef>
              <c:f>Sheet1!$B$3:$B$11</c:f>
              <c:numCache>
                <c:formatCode>0.00</c:formatCode>
                <c:ptCount val="9"/>
                <c:pt idx="0">
                  <c:v>20.78</c:v>
                </c:pt>
                <c:pt idx="1">
                  <c:v>19.510000000000002</c:v>
                </c:pt>
                <c:pt idx="2">
                  <c:v>20.79</c:v>
                </c:pt>
                <c:pt idx="3">
                  <c:v>25.82</c:v>
                </c:pt>
                <c:pt idx="4">
                  <c:v>27.44</c:v>
                </c:pt>
                <c:pt idx="5">
                  <c:v>30.39</c:v>
                </c:pt>
                <c:pt idx="6">
                  <c:v>29.32</c:v>
                </c:pt>
                <c:pt idx="7">
                  <c:v>30.81</c:v>
                </c:pt>
                <c:pt idx="8">
                  <c:v>30.43</c:v>
                </c:pt>
              </c:numCache>
            </c:numRef>
          </c:val>
          <c:smooth val="0"/>
          <c:extLst>
            <c:ext xmlns:c16="http://schemas.microsoft.com/office/drawing/2014/chart" uri="{C3380CC4-5D6E-409C-BE32-E72D297353CC}">
              <c16:uniqueId val="{00000000-3F56-4410-B1C5-9EE1FB7858F9}"/>
            </c:ext>
          </c:extLst>
        </c:ser>
        <c:ser>
          <c:idx val="1"/>
          <c:order val="1"/>
          <c:tx>
            <c:strRef>
              <c:f>Sheet1!$C$1</c:f>
              <c:strCache>
                <c:ptCount val="1"/>
                <c:pt idx="0">
                  <c:v>(Insert Agency Name)</c:v>
                </c:pt>
              </c:strCache>
            </c:strRef>
          </c:tx>
          <c:spPr>
            <a:ln w="38100" cap="rnd">
              <a:solidFill>
                <a:schemeClr val="accent2"/>
              </a:solidFill>
              <a:round/>
            </a:ln>
            <a:effectLst/>
          </c:spPr>
          <c:marker>
            <c:symbol val="circle"/>
            <c:size val="6"/>
            <c:spPr>
              <a:solidFill>
                <a:schemeClr val="accent2"/>
              </a:solidFill>
              <a:ln w="28575">
                <a:solidFill>
                  <a:schemeClr val="accent2"/>
                </a:solidFill>
                <a:round/>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Sheet1!$A$3:$A$11</c:f>
              <c:numCache>
                <c:formatCode>mmm\ yy</c:formatCode>
                <c:ptCount val="9"/>
                <c:pt idx="0">
                  <c:v>44136</c:v>
                </c:pt>
                <c:pt idx="1">
                  <c:v>44256</c:v>
                </c:pt>
                <c:pt idx="2">
                  <c:v>44501</c:v>
                </c:pt>
                <c:pt idx="3">
                  <c:v>44682</c:v>
                </c:pt>
                <c:pt idx="4">
                  <c:v>44835</c:v>
                </c:pt>
                <c:pt idx="5">
                  <c:v>45069</c:v>
                </c:pt>
                <c:pt idx="6">
                  <c:v>45222</c:v>
                </c:pt>
                <c:pt idx="7">
                  <c:v>45406</c:v>
                </c:pt>
                <c:pt idx="8">
                  <c:v>45589</c:v>
                </c:pt>
              </c:numCache>
            </c:numRef>
          </c:cat>
          <c:val>
            <c:numRef>
              <c:f>Sheet1!$C$3:$C$11</c:f>
              <c:numCache>
                <c:formatCode>General</c:formatCode>
                <c:ptCount val="9"/>
                <c:pt idx="0">
                  <c:v>20.309999999999999</c:v>
                </c:pt>
                <c:pt idx="1">
                  <c:v>18.86</c:v>
                </c:pt>
                <c:pt idx="2">
                  <c:v>20.440000000000001</c:v>
                </c:pt>
                <c:pt idx="3">
                  <c:v>25.32</c:v>
                </c:pt>
                <c:pt idx="4">
                  <c:v>20.65</c:v>
                </c:pt>
                <c:pt idx="5">
                  <c:v>18.86</c:v>
                </c:pt>
                <c:pt idx="6">
                  <c:v>25.36</c:v>
                </c:pt>
                <c:pt idx="7">
                  <c:v>23.53</c:v>
                </c:pt>
                <c:pt idx="8">
                  <c:v>22.66</c:v>
                </c:pt>
              </c:numCache>
            </c:numRef>
          </c:val>
          <c:smooth val="0"/>
          <c:extLst>
            <c:ext xmlns:c16="http://schemas.microsoft.com/office/drawing/2014/chart" uri="{C3380CC4-5D6E-409C-BE32-E72D297353CC}">
              <c16:uniqueId val="{00000001-6E90-4E85-8A10-4B2B9452CF61}"/>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35"/>
          <c:min val="1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35012429152877628"/>
          <c:y val="0.89694329858692656"/>
          <c:w val="0.29975141694244739"/>
          <c:h val="5.94673356623707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Initiation</c:v>
                </c:pt>
              </c:strCache>
            </c:strRef>
          </c:tx>
          <c:spPr>
            <a:ln w="38100" cap="rnd">
              <a:solidFill>
                <a:srgbClr val="ED7D31"/>
              </a:solidFill>
              <a:round/>
              <a:headEnd type="none"/>
              <a:tailEnd type="none"/>
            </a:ln>
            <a:effectLst/>
          </c:spPr>
          <c:marker>
            <c:symbol val="circle"/>
            <c:size val="6"/>
            <c:spPr>
              <a:solidFill>
                <a:srgbClr val="ED7D31"/>
              </a:solidFill>
              <a:ln w="28575" cap="rnd">
                <a:solidFill>
                  <a:srgbClr val="ED7D31"/>
                </a:solidFill>
                <a:round/>
                <a:headEnd type="oval"/>
                <a:tailEnd type="ova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ED7D3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mmm\ yy</c:formatCode>
                <c:ptCount val="6"/>
                <c:pt idx="0">
                  <c:v>45589</c:v>
                </c:pt>
                <c:pt idx="1">
                  <c:v>45620</c:v>
                </c:pt>
                <c:pt idx="2">
                  <c:v>45650</c:v>
                </c:pt>
                <c:pt idx="3">
                  <c:v>45682</c:v>
                </c:pt>
                <c:pt idx="4">
                  <c:v>45713</c:v>
                </c:pt>
                <c:pt idx="5">
                  <c:v>45741</c:v>
                </c:pt>
              </c:numCache>
            </c:numRef>
          </c:cat>
          <c:val>
            <c:numRef>
              <c:f>Sheet1!$B$2:$B$7</c:f>
              <c:numCache>
                <c:formatCode>0.00</c:formatCode>
                <c:ptCount val="6"/>
                <c:pt idx="0">
                  <c:v>72.849999999999994</c:v>
                </c:pt>
                <c:pt idx="1">
                  <c:v>72.77</c:v>
                </c:pt>
                <c:pt idx="2">
                  <c:v>73.39</c:v>
                </c:pt>
                <c:pt idx="3">
                  <c:v>72.87</c:v>
                </c:pt>
                <c:pt idx="4">
                  <c:v>72.28</c:v>
                </c:pt>
                <c:pt idx="5">
                  <c:v>72.53</c:v>
                </c:pt>
              </c:numCache>
            </c:numRef>
          </c:val>
          <c:smooth val="0"/>
          <c:extLst>
            <c:ext xmlns:c16="http://schemas.microsoft.com/office/drawing/2014/chart" uri="{C3380CC4-5D6E-409C-BE32-E72D297353CC}">
              <c16:uniqueId val="{00000000-3F56-4410-B1C5-9EE1FB7858F9}"/>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90"/>
          <c:min val="6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w="28575" cap="rnd">
          <a:solidFill>
            <a:schemeClr val="bg1">
              <a:lumMod val="85000"/>
            </a:schemeClr>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03507170299364E-2"/>
          <c:y val="9.8190709538771889E-2"/>
          <c:w val="0.9730151394119213"/>
          <c:h val="0.68621216877802427"/>
        </c:manualLayout>
      </c:layout>
      <c:lineChart>
        <c:grouping val="standard"/>
        <c:varyColors val="0"/>
        <c:ser>
          <c:idx val="0"/>
          <c:order val="0"/>
          <c:tx>
            <c:strRef>
              <c:f>Sheet1!$B$1</c:f>
              <c:strCache>
                <c:ptCount val="1"/>
                <c:pt idx="0">
                  <c:v>Category 1</c:v>
                </c:pt>
              </c:strCache>
            </c:strRef>
          </c:tx>
          <c:spPr>
            <a:ln w="38100" cap="rnd">
              <a:solidFill>
                <a:srgbClr val="7030A0"/>
              </a:solidFill>
              <a:round/>
              <a:headEnd type="none"/>
              <a:tailEnd type="none"/>
            </a:ln>
            <a:effectLst/>
          </c:spPr>
          <c:marker>
            <c:symbol val="circle"/>
            <c:size val="6"/>
            <c:spPr>
              <a:solidFill>
                <a:srgbClr val="7030A0"/>
              </a:solidFill>
              <a:ln w="28575" cap="rnd">
                <a:solidFill>
                  <a:srgbClr val="7030A0"/>
                </a:solidFill>
                <a:round/>
                <a:headEnd type="oval"/>
                <a:tailEnd type="ova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030A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mmm\ yy</c:formatCode>
                <c:ptCount val="6"/>
                <c:pt idx="0">
                  <c:v>45589</c:v>
                </c:pt>
                <c:pt idx="1">
                  <c:v>45620</c:v>
                </c:pt>
                <c:pt idx="2">
                  <c:v>45650</c:v>
                </c:pt>
                <c:pt idx="3">
                  <c:v>45682</c:v>
                </c:pt>
                <c:pt idx="4">
                  <c:v>45713</c:v>
                </c:pt>
                <c:pt idx="5">
                  <c:v>45741</c:v>
                </c:pt>
              </c:numCache>
            </c:numRef>
          </c:cat>
          <c:val>
            <c:numRef>
              <c:f>Sheet1!$B$2:$B$7</c:f>
              <c:numCache>
                <c:formatCode>0.00</c:formatCode>
                <c:ptCount val="6"/>
                <c:pt idx="0">
                  <c:v>75.41</c:v>
                </c:pt>
                <c:pt idx="1">
                  <c:v>75.48</c:v>
                </c:pt>
                <c:pt idx="2">
                  <c:v>75.97</c:v>
                </c:pt>
                <c:pt idx="3">
                  <c:v>75.16</c:v>
                </c:pt>
                <c:pt idx="4">
                  <c:v>73.81</c:v>
                </c:pt>
                <c:pt idx="5">
                  <c:v>72.81</c:v>
                </c:pt>
              </c:numCache>
            </c:numRef>
          </c:val>
          <c:smooth val="0"/>
          <c:extLst>
            <c:ext xmlns:c16="http://schemas.microsoft.com/office/drawing/2014/chart" uri="{C3380CC4-5D6E-409C-BE32-E72D297353CC}">
              <c16:uniqueId val="{00000000-3F56-4410-B1C5-9EE1FB7858F9}"/>
            </c:ext>
          </c:extLst>
        </c:ser>
        <c:ser>
          <c:idx val="1"/>
          <c:order val="1"/>
          <c:tx>
            <c:strRef>
              <c:f>Sheet1!$C$1</c:f>
              <c:strCache>
                <c:ptCount val="1"/>
                <c:pt idx="0">
                  <c:v>Category 2</c:v>
                </c:pt>
              </c:strCache>
            </c:strRef>
          </c:tx>
          <c:spPr>
            <a:ln w="38100" cap="rnd">
              <a:solidFill>
                <a:srgbClr val="00B050"/>
              </a:solidFill>
              <a:round/>
            </a:ln>
            <a:effectLst/>
          </c:spPr>
          <c:marker>
            <c:symbol val="circle"/>
            <c:size val="6"/>
            <c:spPr>
              <a:solidFill>
                <a:srgbClr val="00B050"/>
              </a:solidFill>
              <a:ln w="28575" cap="rnd">
                <a:solidFill>
                  <a:srgbClr val="00B050"/>
                </a:solidFill>
                <a:round/>
                <a:headEnd type="oval"/>
                <a:tailEnd type="ova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mmm\ yy</c:formatCode>
                <c:ptCount val="6"/>
                <c:pt idx="0">
                  <c:v>45589</c:v>
                </c:pt>
                <c:pt idx="1">
                  <c:v>45620</c:v>
                </c:pt>
                <c:pt idx="2">
                  <c:v>45650</c:v>
                </c:pt>
                <c:pt idx="3">
                  <c:v>45682</c:v>
                </c:pt>
                <c:pt idx="4">
                  <c:v>45713</c:v>
                </c:pt>
                <c:pt idx="5">
                  <c:v>45741</c:v>
                </c:pt>
              </c:numCache>
            </c:numRef>
          </c:cat>
          <c:val>
            <c:numRef>
              <c:f>Sheet1!$C$2:$C$7</c:f>
              <c:numCache>
                <c:formatCode>General</c:formatCode>
                <c:ptCount val="6"/>
                <c:pt idx="0">
                  <c:v>43.75</c:v>
                </c:pt>
                <c:pt idx="1">
                  <c:v>53.33</c:v>
                </c:pt>
                <c:pt idx="2">
                  <c:v>56.25</c:v>
                </c:pt>
                <c:pt idx="3">
                  <c:v>64.290000000000006</c:v>
                </c:pt>
                <c:pt idx="4">
                  <c:v>63.64</c:v>
                </c:pt>
                <c:pt idx="5">
                  <c:v>60</c:v>
                </c:pt>
              </c:numCache>
            </c:numRef>
          </c:val>
          <c:smooth val="0"/>
          <c:extLst>
            <c:ext xmlns:c16="http://schemas.microsoft.com/office/drawing/2014/chart" uri="{C3380CC4-5D6E-409C-BE32-E72D297353CC}">
              <c16:uniqueId val="{00000001-6E90-4E85-8A10-4B2B9452CF61}"/>
            </c:ext>
          </c:extLst>
        </c:ser>
        <c:ser>
          <c:idx val="2"/>
          <c:order val="2"/>
          <c:tx>
            <c:strRef>
              <c:f>Sheet1!$D$1</c:f>
              <c:strCache>
                <c:ptCount val="1"/>
                <c:pt idx="0">
                  <c:v>Category 3</c:v>
                </c:pt>
              </c:strCache>
            </c:strRef>
          </c:tx>
          <c:spPr>
            <a:ln w="38100" cap="rnd">
              <a:solidFill>
                <a:srgbClr val="FFC000"/>
              </a:solidFill>
              <a:round/>
            </a:ln>
            <a:effectLst/>
          </c:spPr>
          <c:marker>
            <c:symbol val="circle"/>
            <c:size val="6"/>
            <c:spPr>
              <a:solidFill>
                <a:srgbClr val="FFC000"/>
              </a:solidFill>
              <a:ln w="28575">
                <a:solidFill>
                  <a:srgbClr val="FFC000"/>
                </a:solidFill>
                <a:round/>
              </a:ln>
              <a:effectLst/>
            </c:spPr>
          </c:marker>
          <c:dLbls>
            <c:dLbl>
              <c:idx val="4"/>
              <c:layout>
                <c:manualLayout>
                  <c:x val="-2.8846665905892199E-2"/>
                  <c:y val="3.1304962835199152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mmm\ yy</c:formatCode>
                <c:ptCount val="6"/>
                <c:pt idx="0">
                  <c:v>45589</c:v>
                </c:pt>
                <c:pt idx="1">
                  <c:v>45620</c:v>
                </c:pt>
                <c:pt idx="2">
                  <c:v>45650</c:v>
                </c:pt>
                <c:pt idx="3">
                  <c:v>45682</c:v>
                </c:pt>
                <c:pt idx="4">
                  <c:v>45713</c:v>
                </c:pt>
                <c:pt idx="5">
                  <c:v>45741</c:v>
                </c:pt>
              </c:numCache>
            </c:numRef>
          </c:cat>
          <c:val>
            <c:numRef>
              <c:f>Sheet1!$D$2:$D$7</c:f>
              <c:numCache>
                <c:formatCode>General</c:formatCode>
                <c:ptCount val="6"/>
                <c:pt idx="0">
                  <c:v>69.23</c:v>
                </c:pt>
                <c:pt idx="1">
                  <c:v>67.239999999999995</c:v>
                </c:pt>
                <c:pt idx="2">
                  <c:v>67.86</c:v>
                </c:pt>
                <c:pt idx="3">
                  <c:v>70.489999999999995</c:v>
                </c:pt>
                <c:pt idx="4">
                  <c:v>71.430000000000007</c:v>
                </c:pt>
                <c:pt idx="5">
                  <c:v>67.56</c:v>
                </c:pt>
              </c:numCache>
            </c:numRef>
          </c:val>
          <c:smooth val="0"/>
          <c:extLst>
            <c:ext xmlns:c16="http://schemas.microsoft.com/office/drawing/2014/chart" uri="{C3380CC4-5D6E-409C-BE32-E72D297353CC}">
              <c16:uniqueId val="{00000000-0888-49E7-A6B1-E3681FA51280}"/>
            </c:ext>
          </c:extLst>
        </c:ser>
        <c:dLbls>
          <c:dLblPos val="t"/>
          <c:showLegendKey val="0"/>
          <c:showVal val="1"/>
          <c:showCatName val="0"/>
          <c:showSerName val="0"/>
          <c:showPercent val="0"/>
          <c:showBubbleSize val="0"/>
        </c:dLbls>
        <c:marker val="1"/>
        <c:smooth val="0"/>
        <c:axId val="801483727"/>
        <c:axId val="757835599"/>
      </c:lineChart>
      <c:catAx>
        <c:axId val="801483727"/>
        <c:scaling>
          <c:orientation val="minMax"/>
        </c:scaling>
        <c:delete val="0"/>
        <c:axPos val="b"/>
        <c:majorGridlines>
          <c:spPr>
            <a:ln w="9525" cap="flat" cmpd="sng" algn="ctr">
              <a:solidFill>
                <a:schemeClr val="tx1">
                  <a:lumMod val="15000"/>
                  <a:lumOff val="85000"/>
                </a:schemeClr>
              </a:solidFill>
              <a:round/>
            </a:ln>
            <a:effectLst/>
          </c:spPr>
        </c:majorGridlines>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757835599"/>
        <c:crosses val="autoZero"/>
        <c:auto val="0"/>
        <c:lblAlgn val="ctr"/>
        <c:lblOffset val="100"/>
        <c:noMultiLvlLbl val="1"/>
      </c:catAx>
      <c:valAx>
        <c:axId val="757835599"/>
        <c:scaling>
          <c:orientation val="minMax"/>
          <c:max val="80"/>
          <c:min val="4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en-US"/>
          </a:p>
        </c:txPr>
        <c:crossAx val="801483727"/>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1197" b="0" i="0" u="none" strike="noStrike" kern="1200" cap="all" baseline="0">
                    <a:solidFill>
                      <a:srgbClr val="7F7F7F"/>
                    </a:solidFill>
                    <a:latin typeface="+mn-lt"/>
                    <a:ea typeface="+mn-ea"/>
                    <a:cs typeface="+mn-cs"/>
                  </a:defRPr>
                </a:pPr>
                <a:endParaRPr lang="en-US"/>
              </a:p>
            </c:txPr>
          </c:dispUnitsLbl>
        </c:dispUnits>
      </c:valAx>
      <c:spPr>
        <a:noFill/>
        <a:ln w="28575" cap="rnd">
          <a:solidFill>
            <a:schemeClr val="bg1">
              <a:lumMod val="85000"/>
            </a:schemeClr>
          </a:solidFill>
        </a:ln>
        <a:effectLst/>
      </c:spPr>
    </c:plotArea>
    <c:legend>
      <c:legendPos val="b"/>
      <c:layout>
        <c:manualLayout>
          <c:xMode val="edge"/>
          <c:yMode val="edge"/>
          <c:x val="0.23659772148046712"/>
          <c:y val="0.90643313745119836"/>
          <c:w val="0.52556687207577313"/>
          <c:h val="4.85502748060030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F7F"/>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91458-4834-4E92-A906-E9EC83553D68}"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DB3F5-BA37-498F-9488-B47EBA6F3C2B}" type="slidenum">
              <a:rPr lang="en-US" smtClean="0"/>
              <a:t>‹#›</a:t>
            </a:fld>
            <a:endParaRPr lang="en-US"/>
          </a:p>
        </p:txBody>
      </p:sp>
    </p:spTree>
    <p:extLst>
      <p:ext uri="{BB962C8B-B14F-4D97-AF65-F5344CB8AC3E}">
        <p14:creationId xmlns:p14="http://schemas.microsoft.com/office/powerpoint/2010/main" val="216886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“PNSS” link on slide. On the website, select “(Year) PNSS LA” &gt; Comparison of Infant Health Indicators graph &gt; your agency’s % Ever Breastfed. For State data, scroll to the bottom of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State data for comparison, Column C= your agency’s data. When updating for the first time, type your agency’s name into cell C1 and change column C data placeholders to your agency’s data. As you add data in future months, you may need to click and drag the blue table border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2</a:t>
            </a:fld>
            <a:endParaRPr lang="en-US"/>
          </a:p>
        </p:txBody>
      </p:sp>
    </p:spTree>
    <p:extLst>
      <p:ext uri="{BB962C8B-B14F-4D97-AF65-F5344CB8AC3E}">
        <p14:creationId xmlns:p14="http://schemas.microsoft.com/office/powerpoint/2010/main" val="56775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Clinic Module, select Reports &gt; Caseload &gt; Racial/ Ethnic Participation by Category</a:t>
            </a:r>
          </a:p>
          <a:p>
            <a:endParaRPr lang="en-US" dirty="0"/>
          </a:p>
        </p:txBody>
      </p:sp>
      <p:sp>
        <p:nvSpPr>
          <p:cNvPr id="4" name="Slide Number Placeholder 3"/>
          <p:cNvSpPr>
            <a:spLocks noGrp="1"/>
          </p:cNvSpPr>
          <p:nvPr>
            <p:ph type="sldNum" sz="quarter" idx="5"/>
          </p:nvPr>
        </p:nvSpPr>
        <p:spPr/>
        <p:txBody>
          <a:bodyPr/>
          <a:lstStyle/>
          <a:p>
            <a:fld id="{800DB3F5-BA37-498F-9488-B47EBA6F3C2B}" type="slidenum">
              <a:rPr lang="en-US" smtClean="0"/>
              <a:t>13</a:t>
            </a:fld>
            <a:endParaRPr lang="en-US"/>
          </a:p>
        </p:txBody>
      </p:sp>
    </p:spTree>
    <p:extLst>
      <p:ext uri="{BB962C8B-B14F-4D97-AF65-F5344CB8AC3E}">
        <p14:creationId xmlns:p14="http://schemas.microsoft.com/office/powerpoint/2010/main" val="206273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Determine which 2-3 racial/ ethnic categories have the highest population in your agency</a:t>
            </a:r>
          </a:p>
          <a:p>
            <a:endParaRPr lang="en-US" sz="1200" dirty="0"/>
          </a:p>
          <a:p>
            <a:r>
              <a:rPr lang="en-US" sz="1200" dirty="0">
                <a:highlight>
                  <a:srgbClr val="FFFF00"/>
                </a:highlight>
              </a:rPr>
              <a:t>**On this report, “other” means the client selected more than one race.</a:t>
            </a:r>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800DB3F5-BA37-498F-9488-B47EBA6F3C2B}" type="slidenum">
              <a:rPr lang="en-US" smtClean="0"/>
              <a:t>14</a:t>
            </a:fld>
            <a:endParaRPr lang="en-US"/>
          </a:p>
        </p:txBody>
      </p:sp>
    </p:spTree>
    <p:extLst>
      <p:ext uri="{BB962C8B-B14F-4D97-AF65-F5344CB8AC3E}">
        <p14:creationId xmlns:p14="http://schemas.microsoft.com/office/powerpoint/2010/main" val="88215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p>
          <a:p>
            <a:r>
              <a:rPr lang="en-US" dirty="0"/>
              <a:t>In the clinic module, select “Miscellaneous”, then “Pre-defined Reports”. Select “Frequency Table” and “Local Agency”, then select your agency from the drop-down. Click “Continue”. </a:t>
            </a:r>
          </a:p>
          <a:p>
            <a:endParaRPr lang="en-US" dirty="0"/>
          </a:p>
          <a:p>
            <a:r>
              <a:rPr lang="en-US" dirty="0"/>
              <a:t>Under “Major Characteristics”, select “Breastfeeding Initiation”, then “Continue”. Under the Race section of Screen 1, select your race categories of the highest population (pull individually). Select “Continue” until you until you reach the Summary screen where you can title your report. Select “Submit”.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a:t>
            </a:r>
            <a:r>
              <a:rPr lang="en-US" dirty="0"/>
              <a:t>: Left click anywhere on the graph, then right click. From drop-down, select “Edit Data”. An excel spreadsheet will pop up, where Column A= dates and Columns B,C and D= your agency’s data. When updating for the first time, change column B,C and D data placeholders to your agency’s data. As you add data in future months, you may need to click and drag the blue table border and the highlighted section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15</a:t>
            </a:fld>
            <a:endParaRPr lang="en-US"/>
          </a:p>
        </p:txBody>
      </p:sp>
    </p:spTree>
    <p:extLst>
      <p:ext uri="{BB962C8B-B14F-4D97-AF65-F5344CB8AC3E}">
        <p14:creationId xmlns:p14="http://schemas.microsoft.com/office/powerpoint/2010/main" val="416508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Clients may be counted more than once. For example, at 3 months and again at 6 months.</a:t>
            </a:r>
          </a:p>
          <a:p>
            <a:endParaRPr lang="en-US" b="1" dirty="0"/>
          </a:p>
          <a:p>
            <a:r>
              <a:rPr lang="en-US" b="1" dirty="0"/>
              <a:t>Finding data</a:t>
            </a:r>
          </a:p>
          <a:p>
            <a:r>
              <a:rPr lang="en-US" dirty="0"/>
              <a:t>In the clinic module, select “Miscellaneous”, then “Pre-defined Reports”. Select “Frequency Table” and “Local Agency”, then select your agency from the drop-down. Click “Continue”. </a:t>
            </a:r>
          </a:p>
          <a:p>
            <a:endParaRPr lang="en-US" dirty="0"/>
          </a:p>
          <a:p>
            <a:r>
              <a:rPr lang="en-US" dirty="0"/>
              <a:t>Under “Major Characteristics”, select “Breastfeeding Duration”, then “Continue”. Under the WIC Client Category section of Screen 3, select the IBE, IBP, and IFF categories. Select “Continue” to reach the Summary screen where you can title your report. Select “Submit”.</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your agency’s data. When updating for the first time, change column B data placeholders to your agency’s data. As you add data in future months, you may need to click and drag the blue table border and the highlighted section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**Duplicate this slide if you wish to monitor other duration data.</a:t>
            </a:r>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16</a:t>
            </a:fld>
            <a:endParaRPr lang="en-US"/>
          </a:p>
        </p:txBody>
      </p:sp>
    </p:spTree>
    <p:extLst>
      <p:ext uri="{BB962C8B-B14F-4D97-AF65-F5344CB8AC3E}">
        <p14:creationId xmlns:p14="http://schemas.microsoft.com/office/powerpoint/2010/main" val="416011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p>
          <a:p>
            <a:r>
              <a:rPr lang="en-US" dirty="0"/>
              <a:t>In the clinic module, select “Miscellaneous”, then “Pre-defined Reports”. Select “Frequency Table” and “Local Agency”, then select your agency from the drop-down. Click “Continue”. </a:t>
            </a:r>
          </a:p>
          <a:p>
            <a:endParaRPr lang="en-US" dirty="0"/>
          </a:p>
          <a:p>
            <a:r>
              <a:rPr lang="en-US" dirty="0"/>
              <a:t>Under “Major Characteristics”, select “Breastfeeding Exclusivity”, then “Continue”. Under the WIC Client Category section of Screen 3, select the IBE, IBP, and IFF categories. Select “Continue” to reach the Summary screen where you can title your report. Select “Submit”.</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your agency’s data. When updating for the first time, change column B data placeholders to your agency’s data. As you add data in future months, you may need to click and drag the blue table border and the highlighted section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17</a:t>
            </a:fld>
            <a:endParaRPr lang="en-US"/>
          </a:p>
        </p:txBody>
      </p:sp>
    </p:spTree>
    <p:extLst>
      <p:ext uri="{BB962C8B-B14F-4D97-AF65-F5344CB8AC3E}">
        <p14:creationId xmlns:p14="http://schemas.microsoft.com/office/powerpoint/2010/main" val="399409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p>
          <a:p>
            <a:r>
              <a:rPr lang="en-US" dirty="0"/>
              <a:t>In the clinic module, select “Miscellaneous”, then “Pre-defined Reports”. Select “Frequency Table” and “Local Agency”, then select your agency from the drop-down. Click “Continue”. </a:t>
            </a:r>
          </a:p>
          <a:p>
            <a:endParaRPr lang="en-US" dirty="0"/>
          </a:p>
          <a:p>
            <a:r>
              <a:rPr lang="en-US" dirty="0"/>
              <a:t>Under “Major Characteristics”, select “Breastfeeding Exclusivity”, then “Continue”. Under the WIC Client Category section of Screen 3, select the IBE, IBP, and IFF categories. Select “Continue” to reach the Summary screen where you can title your report. Select “Submit”.</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your agency’s data. When updating for the first time, change column B data placeholders to your agency’s data. As you add data in future months, you may need to click and drag the blue table border and the highlighted section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18</a:t>
            </a:fld>
            <a:endParaRPr lang="en-US"/>
          </a:p>
        </p:txBody>
      </p:sp>
    </p:spTree>
    <p:extLst>
      <p:ext uri="{BB962C8B-B14F-4D97-AF65-F5344CB8AC3E}">
        <p14:creationId xmlns:p14="http://schemas.microsoft.com/office/powerpoint/2010/main" val="7018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a:t>
            </a:r>
            <a:r>
              <a:rPr lang="en-US" dirty="0" err="1"/>
              <a:t>PedNSS</a:t>
            </a:r>
            <a:r>
              <a:rPr lang="en-US" dirty="0"/>
              <a:t>” link on slide. On the website, select “(Year) </a:t>
            </a:r>
            <a:r>
              <a:rPr lang="en-US" dirty="0" err="1"/>
              <a:t>PedNSS</a:t>
            </a:r>
            <a:r>
              <a:rPr lang="en-US" dirty="0"/>
              <a:t> LA” &gt; Comparison of Breastfeeding, TV Viewing, and Smoking in Household &gt; your agency’s % Ever Breastfed. For State data, scroll to the bottom of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State data for comparison, Column C= your agency’s data. When updating for the first time, type your agency’s name into cell C1 and change column C data placeholders to your agency’s data. As you add data in future months, you may need to click and drag the blue table border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endParaRPr lang="en-US" dirty="0"/>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3</a:t>
            </a:fld>
            <a:endParaRPr lang="en-US"/>
          </a:p>
        </p:txBody>
      </p:sp>
    </p:spTree>
    <p:extLst>
      <p:ext uri="{BB962C8B-B14F-4D97-AF65-F5344CB8AC3E}">
        <p14:creationId xmlns:p14="http://schemas.microsoft.com/office/powerpoint/2010/main" val="322665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endParaRPr lang="en-US" dirty="0"/>
          </a:p>
          <a:p>
            <a:r>
              <a:rPr lang="en-US" dirty="0"/>
              <a:t>Select “</a:t>
            </a:r>
            <a:r>
              <a:rPr lang="en-US" dirty="0" err="1"/>
              <a:t>PedNSS</a:t>
            </a:r>
            <a:r>
              <a:rPr lang="en-US" dirty="0"/>
              <a:t>” link on slide. On the website, select “(Year) </a:t>
            </a:r>
            <a:r>
              <a:rPr lang="en-US" dirty="0" err="1"/>
              <a:t>PedNSS</a:t>
            </a:r>
            <a:r>
              <a:rPr lang="en-US" dirty="0"/>
              <a:t> LA” &gt; Comparison of Breastfeeding, TV Viewing, and Smoking in Household&gt; your agency’s % Breastfed At Least 6 Months (Do not use the “Combined 3 Years” graph further down the report). For State data, scroll to the bottom of this graph.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State data for comparison, Column C= your agency’s data. When updating for the first time, type your agency’s name into cell C1 and change column C data placeholders to your agency’s data. As you add data in future months, you may need to click and drag the blue table border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4</a:t>
            </a:fld>
            <a:endParaRPr lang="en-US"/>
          </a:p>
        </p:txBody>
      </p:sp>
    </p:spTree>
    <p:extLst>
      <p:ext uri="{BB962C8B-B14F-4D97-AF65-F5344CB8AC3E}">
        <p14:creationId xmlns:p14="http://schemas.microsoft.com/office/powerpoint/2010/main" val="181841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a:t>
            </a:r>
            <a:r>
              <a:rPr lang="en-US" dirty="0" err="1"/>
              <a:t>PedNSS</a:t>
            </a:r>
            <a:r>
              <a:rPr lang="en-US" dirty="0"/>
              <a:t>” link on slide. On the website, select “(Year) </a:t>
            </a:r>
            <a:r>
              <a:rPr lang="en-US" dirty="0" err="1"/>
              <a:t>PedNSS</a:t>
            </a:r>
            <a:r>
              <a:rPr lang="en-US" dirty="0"/>
              <a:t> LA” &gt; Comparison of Breastfeeding, TV Viewing, and Smoking in Household&gt; your agency’s % Breastfed At Least 3 Months under Exclusive Breastfeeding. (Do not use the “Combined 3 Years” graph further down the report). For State data, scroll to the bottom of this graph.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State data for comparison, Column C= your agency’s data. When updating for the first time, type your agency’s name into cell C1 and change column C data placeholders to your agency’s data. As you add data in future months, you may need to click and drag the blue table border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5</a:t>
            </a:fld>
            <a:endParaRPr lang="en-US"/>
          </a:p>
        </p:txBody>
      </p:sp>
    </p:spTree>
    <p:extLst>
      <p:ext uri="{BB962C8B-B14F-4D97-AF65-F5344CB8AC3E}">
        <p14:creationId xmlns:p14="http://schemas.microsoft.com/office/powerpoint/2010/main" val="336352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a:t>
            </a:r>
            <a:r>
              <a:rPr lang="en-US" dirty="0" err="1"/>
              <a:t>PedNSS</a:t>
            </a:r>
            <a:r>
              <a:rPr lang="en-US" dirty="0"/>
              <a:t>” link on slide. On the website, select “(Year) </a:t>
            </a:r>
            <a:r>
              <a:rPr lang="en-US" dirty="0" err="1"/>
              <a:t>PedNSS</a:t>
            </a:r>
            <a:r>
              <a:rPr lang="en-US" dirty="0"/>
              <a:t> LA” &gt; Comparison of Breastfeeding, TV Viewing, and Smoking in Household&gt; your agency’s % Breastfed At Least 6 Months under Exclusive Breastfeeding. (Do not use the “Combined 3 Years” graph further down the report). For State data, scroll to the bottom of this graph.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State data for comparison, Column C= your agency’s data. When updating for the first time, type your agency’s name into cell C1 and change column C data placeholders to your agency’s data. As you add data in future months, you may need to click and drag the blue table border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6</a:t>
            </a:fld>
            <a:endParaRPr lang="en-US"/>
          </a:p>
        </p:txBody>
      </p:sp>
    </p:spTree>
    <p:extLst>
      <p:ext uri="{BB962C8B-B14F-4D97-AF65-F5344CB8AC3E}">
        <p14:creationId xmlns:p14="http://schemas.microsoft.com/office/powerpoint/2010/main" val="909193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endParaRPr lang="en-US" dirty="0"/>
          </a:p>
          <a:p>
            <a:r>
              <a:rPr lang="en-US" dirty="0"/>
              <a:t>Select “Ad-Hoc Reports” link on slide. On the website, select desired Ad-Hoc report. On page 1, look under % Infants Initiated BF for State and agency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State data for comparison, Column C= your agency’s data. When updating for the first time, type your agency’s name into cell C1 and change column C data placeholders to your agency’s data. As you add data in future months, you may need to click and drag the blue table border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8</a:t>
            </a:fld>
            <a:endParaRPr lang="en-US"/>
          </a:p>
        </p:txBody>
      </p:sp>
    </p:spTree>
    <p:extLst>
      <p:ext uri="{BB962C8B-B14F-4D97-AF65-F5344CB8AC3E}">
        <p14:creationId xmlns:p14="http://schemas.microsoft.com/office/powerpoint/2010/main" val="379276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endParaRPr lang="en-US" dirty="0"/>
          </a:p>
          <a:p>
            <a:r>
              <a:rPr lang="en-US" dirty="0"/>
              <a:t>Select “Ad-Hoc Reports” link on slide. On the website, select desired Ad-Hoc report. On page 2, look under 6 Months % Duration for State and agency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State data for comparison, Column C= your agency’s data. When updating for the first time, type your agency’s name into cell C1 and change column C data placeholders to your agency’s data. As you add data in future months, you may need to click and drag the blue table border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9</a:t>
            </a:fld>
            <a:endParaRPr lang="en-US"/>
          </a:p>
        </p:txBody>
      </p:sp>
    </p:spTree>
    <p:extLst>
      <p:ext uri="{BB962C8B-B14F-4D97-AF65-F5344CB8AC3E}">
        <p14:creationId xmlns:p14="http://schemas.microsoft.com/office/powerpoint/2010/main" val="355342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Finding data</a:t>
            </a:r>
          </a:p>
          <a:p>
            <a:r>
              <a:rPr lang="en-US" dirty="0"/>
              <a:t>In the clinic module, select “Miscellaneous”, then “Pre-defined Reports”. Select “Frequency Table” and “Local Agency”, then select your agency from the drop-down. Click “Continue”.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“Major Characteristics”, select “Breastfeeding Initiation”, then “Continue”. Under the WIC Client Category section of Screen 3, select the IBE, IBP, and IFF categories. Select “Continue” to reach the Summary screen where you can title your report. Select “Submit”.</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Updating data points/ agency name</a:t>
            </a:r>
            <a:r>
              <a:rPr lang="en-US" dirty="0"/>
              <a:t>: Left click anywhere on the graph, then right click. From drop-down, select “Edit Data”. An excel spreadsheet will pop up, where Column A= dates, Column B= your agency’s data. When updating for the first time, change column B data placeholders to your agency’s data. As you add data in future months, you may need to click and drag the blue table border and the highlighted section to include all data within the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point labels:</a:t>
            </a:r>
            <a:r>
              <a:rPr lang="en-US" b="0" dirty="0"/>
              <a:t> depending on where your labels lie, you may want to move them. Click once to change the data labels for the entire data line, or click twice on a specific label. A “Format Data Label” pop-up should show. </a:t>
            </a:r>
            <a:r>
              <a:rPr lang="en-US" dirty="0"/>
              <a:t>Select the icon that looks like a bar graph called “Label Options”. Under that, click on “&gt; Label Options” to expand. Under “Label Position” is where you can change where your label(s) lie.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Y-axis (vertical) percentage range</a:t>
            </a:r>
            <a:r>
              <a:rPr lang="en-US" dirty="0"/>
              <a:t>: If your local agency data points exceed the parameters in the Y-axis, you can change those by hovering  over the Y-axis and double click. A “Format Axis” pop-up should show. Select the icon that looks like a bar graph called “Axis Options”. Under that, click on “&gt; Axis Options” to expand. Under “Bounds” is where you can change your minimum and maximum percentages on the Y-axis.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5AA5D8-8595-479F-8EEE-CE63A44ABEA1}" type="slidenum">
              <a:rPr lang="en-US" smtClean="0"/>
              <a:t>11</a:t>
            </a:fld>
            <a:endParaRPr lang="en-US"/>
          </a:p>
        </p:txBody>
      </p:sp>
    </p:spTree>
    <p:extLst>
      <p:ext uri="{BB962C8B-B14F-4D97-AF65-F5344CB8AC3E}">
        <p14:creationId xmlns:p14="http://schemas.microsoft.com/office/powerpoint/2010/main" val="316126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agencies interested in monitoring breastfeeding initiation by race, you can pull the </a:t>
            </a:r>
            <a:r>
              <a:rPr lang="en-US" sz="1200" dirty="0"/>
              <a:t>Racial/ Ethnic Participation by Category report to narrow down your agency’s highest racial populations. Use the next slides as a guide for pulling</a:t>
            </a:r>
            <a:r>
              <a:rPr lang="en-US" sz="1200"/>
              <a:t>/ utilizing </a:t>
            </a:r>
            <a:r>
              <a:rPr lang="en-US" sz="1200" dirty="0"/>
              <a:t>this report.</a:t>
            </a:r>
          </a:p>
          <a:p>
            <a:endParaRPr lang="en-US" dirty="0"/>
          </a:p>
        </p:txBody>
      </p:sp>
      <p:sp>
        <p:nvSpPr>
          <p:cNvPr id="4" name="Slide Number Placeholder 3"/>
          <p:cNvSpPr>
            <a:spLocks noGrp="1"/>
          </p:cNvSpPr>
          <p:nvPr>
            <p:ph type="sldNum" sz="quarter" idx="5"/>
          </p:nvPr>
        </p:nvSpPr>
        <p:spPr/>
        <p:txBody>
          <a:bodyPr/>
          <a:lstStyle/>
          <a:p>
            <a:fld id="{800DB3F5-BA37-498F-9488-B47EBA6F3C2B}" type="slidenum">
              <a:rPr lang="en-US" smtClean="0"/>
              <a:t>12</a:t>
            </a:fld>
            <a:endParaRPr lang="en-US"/>
          </a:p>
        </p:txBody>
      </p:sp>
    </p:spTree>
    <p:extLst>
      <p:ext uri="{BB962C8B-B14F-4D97-AF65-F5344CB8AC3E}">
        <p14:creationId xmlns:p14="http://schemas.microsoft.com/office/powerpoint/2010/main" val="263558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C35C-1FAA-49B2-9F30-271E07F6D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271BC3-F7F5-43E3-84BC-5739BE814D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E95F14-BE4E-40DE-8832-1DF307CB2FE1}"/>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5" name="Footer Placeholder 4">
            <a:extLst>
              <a:ext uri="{FF2B5EF4-FFF2-40B4-BE49-F238E27FC236}">
                <a16:creationId xmlns:a16="http://schemas.microsoft.com/office/drawing/2014/main" id="{6AE82CCA-CA21-4313-AF29-3339F9BF1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140A2-2ACF-4AC6-B4FD-D6EBD24D8F3A}"/>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189163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67F6-D6D5-46F5-9BED-B641EE22C2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3A3035-CA14-42C8-8496-356C09B65F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DCD21-189C-4A7B-BF03-41946511FC59}"/>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5" name="Footer Placeholder 4">
            <a:extLst>
              <a:ext uri="{FF2B5EF4-FFF2-40B4-BE49-F238E27FC236}">
                <a16:creationId xmlns:a16="http://schemas.microsoft.com/office/drawing/2014/main" id="{6CD4543F-4F2E-4E3A-97A1-DF1FE62F8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BE959-5E21-4272-A313-B23D5E13D0E8}"/>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355419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2C9FB-76A2-4BDB-8A1D-5B1C81E44B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2B3D1-C83A-421E-81C9-C2DABBA520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E7257-DB50-4F39-BFC2-42EEF2AAF447}"/>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5" name="Footer Placeholder 4">
            <a:extLst>
              <a:ext uri="{FF2B5EF4-FFF2-40B4-BE49-F238E27FC236}">
                <a16:creationId xmlns:a16="http://schemas.microsoft.com/office/drawing/2014/main" id="{390A583B-C6DE-4137-8F9A-493ABD192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F57D2-8A1C-49D9-ADAF-D37483714E04}"/>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248131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DB7C-0062-4F4D-BD23-50255F107D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FA1641-58BE-402B-8B02-62F1EC47A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57A3D-256F-482E-9B0C-931A5CBD5B3E}"/>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5" name="Footer Placeholder 4">
            <a:extLst>
              <a:ext uri="{FF2B5EF4-FFF2-40B4-BE49-F238E27FC236}">
                <a16:creationId xmlns:a16="http://schemas.microsoft.com/office/drawing/2014/main" id="{259867A8-6A63-4AA6-A0E9-2A0AFDC70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4EFF6-A4B1-4B2D-9616-672943E97B23}"/>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387161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519C-196C-48CC-92F0-847B9F49E0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F025CE-C059-461F-A202-B1C706406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DF788-2AA8-41C8-9C78-3F17D09A78AF}"/>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5" name="Footer Placeholder 4">
            <a:extLst>
              <a:ext uri="{FF2B5EF4-FFF2-40B4-BE49-F238E27FC236}">
                <a16:creationId xmlns:a16="http://schemas.microsoft.com/office/drawing/2014/main" id="{B4B97CA0-B4BE-4D30-BB7B-F810B24E0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C4E4B-3C44-4436-9DF1-A942FF3D541E}"/>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222540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53D6-0EF6-4598-996F-29CEF452A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18430-23A4-456E-B226-14CF5A011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1E3BBF-4AF2-44F0-BE6F-7ECA1A3DD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9461B3-F773-42E6-88A8-1C17DDFFF459}"/>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6" name="Footer Placeholder 5">
            <a:extLst>
              <a:ext uri="{FF2B5EF4-FFF2-40B4-BE49-F238E27FC236}">
                <a16:creationId xmlns:a16="http://schemas.microsoft.com/office/drawing/2014/main" id="{55B4AC98-699C-43CF-AD2E-F185A9B16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A8200-CE2F-4B73-B746-FCA5FD6BDF20}"/>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39329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CFE5-6924-406E-BE55-B2C3F8DF8E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29E51C-0B6E-4C58-946A-1995745CFA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34BD1-24B5-4DA7-9030-0EC301B61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6F8F32-A9A0-41AA-8E70-08C8F16AF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F718F-9CD9-40C8-AB85-F56475E8F8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39FC13-9950-4C83-BF1C-DB4C0777B0DF}"/>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8" name="Footer Placeholder 7">
            <a:extLst>
              <a:ext uri="{FF2B5EF4-FFF2-40B4-BE49-F238E27FC236}">
                <a16:creationId xmlns:a16="http://schemas.microsoft.com/office/drawing/2014/main" id="{148BE136-4024-4632-994E-8DECDCD26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1003E4-B55E-441B-B930-DE71650BE42B}"/>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206119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0C5D-7F4D-4E62-8750-3E21B232A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4FC01B-5373-4CDD-BC7A-74A60F05620F}"/>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4" name="Footer Placeholder 3">
            <a:extLst>
              <a:ext uri="{FF2B5EF4-FFF2-40B4-BE49-F238E27FC236}">
                <a16:creationId xmlns:a16="http://schemas.microsoft.com/office/drawing/2014/main" id="{3B6A79D0-82AC-4412-814C-D5CB62F5B2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21826-F132-4D8B-96C0-4C7068ECD15C}"/>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139135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B1447-3D65-444D-AFDC-049D9628F79E}"/>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3" name="Footer Placeholder 2">
            <a:extLst>
              <a:ext uri="{FF2B5EF4-FFF2-40B4-BE49-F238E27FC236}">
                <a16:creationId xmlns:a16="http://schemas.microsoft.com/office/drawing/2014/main" id="{695B9063-3B20-4D93-8B51-1EA5588F53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1D2DC-5BB1-449C-8686-B72083EAFBF3}"/>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206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740F-75B1-40CD-88EC-0BF7AF67D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BC0271-4732-4FA3-92B2-214D68001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C860C1-1B2B-4057-B4E5-591816FE1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22EF4-C29A-4CE6-AD51-D9D11D5385BD}"/>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6" name="Footer Placeholder 5">
            <a:extLst>
              <a:ext uri="{FF2B5EF4-FFF2-40B4-BE49-F238E27FC236}">
                <a16:creationId xmlns:a16="http://schemas.microsoft.com/office/drawing/2014/main" id="{66B0ED77-E4FC-4EB6-AAA0-DA8CC3F19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F864C-1ED8-46BA-A9B9-194023049B35}"/>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129422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4424-FAB4-4567-8720-E901448D4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DF6E27-39EE-40F0-8FCA-671E21ABC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A63FC2-ABE1-4708-B12E-46B68DCF2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937D1-356F-414D-B81A-2CADA5DFB98D}"/>
              </a:ext>
            </a:extLst>
          </p:cNvPr>
          <p:cNvSpPr>
            <a:spLocks noGrp="1"/>
          </p:cNvSpPr>
          <p:nvPr>
            <p:ph type="dt" sz="half" idx="10"/>
          </p:nvPr>
        </p:nvSpPr>
        <p:spPr/>
        <p:txBody>
          <a:bodyPr/>
          <a:lstStyle/>
          <a:p>
            <a:fld id="{25C5A168-C26D-4143-BD5E-B829CCCDA1E7}" type="datetimeFigureOut">
              <a:rPr lang="en-US" smtClean="0"/>
              <a:t>3/3/2025</a:t>
            </a:fld>
            <a:endParaRPr lang="en-US"/>
          </a:p>
        </p:txBody>
      </p:sp>
      <p:sp>
        <p:nvSpPr>
          <p:cNvPr id="6" name="Footer Placeholder 5">
            <a:extLst>
              <a:ext uri="{FF2B5EF4-FFF2-40B4-BE49-F238E27FC236}">
                <a16:creationId xmlns:a16="http://schemas.microsoft.com/office/drawing/2014/main" id="{0BF85769-6E7A-4C6F-B578-211473612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79786-18B2-4162-B3C7-70F25E966941}"/>
              </a:ext>
            </a:extLst>
          </p:cNvPr>
          <p:cNvSpPr>
            <a:spLocks noGrp="1"/>
          </p:cNvSpPr>
          <p:nvPr>
            <p:ph type="sldNum" sz="quarter" idx="12"/>
          </p:nvPr>
        </p:nvSpPr>
        <p:spPr/>
        <p:txBody>
          <a:bodyPr/>
          <a:lstStyle/>
          <a:p>
            <a:fld id="{86D94E74-94EE-462D-8338-D0B1EA203B2D}" type="slidenum">
              <a:rPr lang="en-US" smtClean="0"/>
              <a:t>‹#›</a:t>
            </a:fld>
            <a:endParaRPr lang="en-US"/>
          </a:p>
        </p:txBody>
      </p:sp>
    </p:spTree>
    <p:extLst>
      <p:ext uri="{BB962C8B-B14F-4D97-AF65-F5344CB8AC3E}">
        <p14:creationId xmlns:p14="http://schemas.microsoft.com/office/powerpoint/2010/main" val="283990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5DD37-CF53-489B-80E8-8EAEB9781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48AE1F-C2B9-494E-BC89-84A11F5F8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FD911-42C7-4282-8D42-224B263D7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5A168-C26D-4143-BD5E-B829CCCDA1E7}" type="datetimeFigureOut">
              <a:rPr lang="en-US" smtClean="0"/>
              <a:t>3/3/2025</a:t>
            </a:fld>
            <a:endParaRPr lang="en-US"/>
          </a:p>
        </p:txBody>
      </p:sp>
      <p:sp>
        <p:nvSpPr>
          <p:cNvPr id="5" name="Footer Placeholder 4">
            <a:extLst>
              <a:ext uri="{FF2B5EF4-FFF2-40B4-BE49-F238E27FC236}">
                <a16:creationId xmlns:a16="http://schemas.microsoft.com/office/drawing/2014/main" id="{2BF572DE-083B-400F-9614-BC79C679D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A33788-B909-49B8-9CB4-54246DE91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94E74-94EE-462D-8338-D0B1EA203B2D}" type="slidenum">
              <a:rPr lang="en-US" smtClean="0"/>
              <a:t>‹#›</a:t>
            </a:fld>
            <a:endParaRPr lang="en-US"/>
          </a:p>
        </p:txBody>
      </p:sp>
    </p:spTree>
    <p:extLst>
      <p:ext uri="{BB962C8B-B14F-4D97-AF65-F5344CB8AC3E}">
        <p14:creationId xmlns:p14="http://schemas.microsoft.com/office/powerpoint/2010/main" val="331721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michigan.gov/mdhhs/assistance-programs/wic/datasystems/datareports/pnsspednss/pnss"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michigan.gov/mdhhs/assistance-programs/wic/datasystems/datareports/pnsspednss/pednss"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michigan.gov/mdhhs/assistance-programs/wic/datasystems/datareports/pnsspednss/pednss"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michigan.gov/mdhhs/assistance-programs/wic/datasystems/datareports/pnsspednss/pednss"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michigan.gov/mdhhs/assistance-programs/wic/datasystems/datareports/pnsspednss/pedns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michigan.gov/mdhhs/assistance-programs/wic/datasystems/datareports/specialreports/breastfeed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michigan.gov/mdhhs/assistance-programs/wic/datasystems/datareports/specialreports/breastfee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BD3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23E8C-2321-E4A1-F367-B90E9893243D}"/>
              </a:ext>
            </a:extLst>
          </p:cNvPr>
          <p:cNvSpPr>
            <a:spLocks noGrp="1"/>
          </p:cNvSpPr>
          <p:nvPr>
            <p:ph type="title"/>
          </p:nvPr>
        </p:nvSpPr>
        <p:spPr>
          <a:xfrm>
            <a:off x="838200" y="171162"/>
            <a:ext cx="2840182" cy="2371148"/>
          </a:xfrm>
        </p:spPr>
        <p:txBody>
          <a:bodyPr>
            <a:normAutofit/>
          </a:bodyPr>
          <a:lstStyle/>
          <a:p>
            <a:r>
              <a:rPr lang="en-US" sz="3200">
                <a:solidFill>
                  <a:srgbClr val="FFFFFF"/>
                </a:solidFill>
              </a:rPr>
              <a:t>YEARLY MONITORING</a:t>
            </a:r>
          </a:p>
        </p:txBody>
      </p:sp>
      <p:pic>
        <p:nvPicPr>
          <p:cNvPr id="4" name="Picture 3" descr="Red marker on a calendar">
            <a:extLst>
              <a:ext uri="{FF2B5EF4-FFF2-40B4-BE49-F238E27FC236}">
                <a16:creationId xmlns:a16="http://schemas.microsoft.com/office/drawing/2014/main" id="{1808C4BD-DF3F-D893-CEC0-53DB6EFB2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977247"/>
            <a:ext cx="7347537" cy="4904481"/>
          </a:xfrm>
          <a:prstGeom prst="rect">
            <a:avLst/>
          </a:prstGeom>
        </p:spPr>
      </p:pic>
    </p:spTree>
    <p:extLst>
      <p:ext uri="{BB962C8B-B14F-4D97-AF65-F5344CB8AC3E}">
        <p14:creationId xmlns:p14="http://schemas.microsoft.com/office/powerpoint/2010/main" val="32366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23E8C-2321-E4A1-F367-B90E9893243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MONTHLY MONITORING</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 creating a calendar with adhesive notes on a blackboard">
            <a:extLst>
              <a:ext uri="{FF2B5EF4-FFF2-40B4-BE49-F238E27FC236}">
                <a16:creationId xmlns:a16="http://schemas.microsoft.com/office/drawing/2014/main" id="{C0F600D6-5B62-1F26-97BB-7A732CE4F065}"/>
              </a:ext>
            </a:extLst>
          </p:cNvPr>
          <p:cNvPicPr>
            <a:picLocks noChangeAspect="1"/>
          </p:cNvPicPr>
          <p:nvPr/>
        </p:nvPicPr>
        <p:blipFill rotWithShape="1">
          <a:blip r:embed="rId2">
            <a:extLst>
              <a:ext uri="{28A0092B-C50C-407E-A947-70E740481C1C}">
                <a14:useLocalDpi xmlns:a14="http://schemas.microsoft.com/office/drawing/2010/main" val="0"/>
              </a:ext>
            </a:extLst>
          </a:blip>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832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2429253366"/>
              </p:ext>
            </p:extLst>
          </p:nvPr>
        </p:nvGraphicFramePr>
        <p:xfrm>
          <a:off x="838200" y="1504950"/>
          <a:ext cx="10515600" cy="58578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“Local Agency” </a:t>
            </a:r>
            <a:br>
              <a:rPr lang="en-US" sz="2400" b="1" dirty="0"/>
            </a:br>
            <a:r>
              <a:rPr lang="en-US" sz="3200" b="1" dirty="0">
                <a:solidFill>
                  <a:srgbClr val="00B050"/>
                </a:solidFill>
              </a:rPr>
              <a:t>Breastfeeding Initiation</a:t>
            </a:r>
            <a:br>
              <a:rPr lang="en-US" sz="6000" dirty="0"/>
            </a:br>
            <a:r>
              <a:rPr lang="en-US" sz="1800" dirty="0"/>
              <a:t>Data Source: Pre-defined Reports</a:t>
            </a:r>
          </a:p>
        </p:txBody>
      </p:sp>
    </p:spTree>
    <p:extLst>
      <p:ext uri="{BB962C8B-B14F-4D97-AF65-F5344CB8AC3E}">
        <p14:creationId xmlns:p14="http://schemas.microsoft.com/office/powerpoint/2010/main" val="289169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3E6B-5F10-4AFB-B889-EDF49B36E061}"/>
              </a:ext>
            </a:extLst>
          </p:cNvPr>
          <p:cNvSpPr>
            <a:spLocks noGrp="1"/>
          </p:cNvSpPr>
          <p:nvPr>
            <p:ph type="title"/>
          </p:nvPr>
        </p:nvSpPr>
        <p:spPr/>
        <p:txBody>
          <a:bodyPr/>
          <a:lstStyle/>
          <a:p>
            <a:pPr algn="ctr"/>
            <a:r>
              <a:rPr lang="en-US" sz="3600" b="1" dirty="0">
                <a:solidFill>
                  <a:srgbClr val="00B050"/>
                </a:solidFill>
              </a:rPr>
              <a:t>Breastfeeding Initiation</a:t>
            </a:r>
            <a:br>
              <a:rPr lang="en-US" dirty="0">
                <a:solidFill>
                  <a:srgbClr val="00B050"/>
                </a:solidFill>
              </a:rPr>
            </a:br>
            <a:r>
              <a:rPr lang="en-US" sz="2400" dirty="0">
                <a:solidFill>
                  <a:srgbClr val="00B050"/>
                </a:solidFill>
              </a:rPr>
              <a:t>Based on Race and Ethnicity</a:t>
            </a:r>
            <a:endParaRPr lang="en-US" sz="2400" b="1" dirty="0">
              <a:solidFill>
                <a:srgbClr val="00B050"/>
              </a:solidFill>
            </a:endParaRPr>
          </a:p>
        </p:txBody>
      </p:sp>
      <p:pic>
        <p:nvPicPr>
          <p:cNvPr id="1026" name="Picture 1">
            <a:extLst>
              <a:ext uri="{FF2B5EF4-FFF2-40B4-BE49-F238E27FC236}">
                <a16:creationId xmlns:a16="http://schemas.microsoft.com/office/drawing/2014/main" id="{A47B59A4-F4AC-444B-8F38-C93FB1DCC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1"/>
          <a:stretch/>
        </p:blipFill>
        <p:spPr bwMode="auto">
          <a:xfrm>
            <a:off x="1697421" y="2069145"/>
            <a:ext cx="8797158" cy="419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84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AD78-5D53-268D-5452-F0A4EB613568}"/>
              </a:ext>
            </a:extLst>
          </p:cNvPr>
          <p:cNvSpPr>
            <a:spLocks noGrp="1"/>
          </p:cNvSpPr>
          <p:nvPr>
            <p:ph type="title"/>
          </p:nvPr>
        </p:nvSpPr>
        <p:spPr/>
        <p:txBody>
          <a:bodyPr/>
          <a:lstStyle/>
          <a:p>
            <a:r>
              <a:rPr lang="en-US" dirty="0"/>
              <a:t>Step 1: Pull local agency caseload by race</a:t>
            </a:r>
          </a:p>
        </p:txBody>
      </p:sp>
      <p:pic>
        <p:nvPicPr>
          <p:cNvPr id="6" name="Picture 5">
            <a:extLst>
              <a:ext uri="{FF2B5EF4-FFF2-40B4-BE49-F238E27FC236}">
                <a16:creationId xmlns:a16="http://schemas.microsoft.com/office/drawing/2014/main" id="{5F0F5E82-1552-0CBD-A4D3-C635F2D606F1}"/>
              </a:ext>
            </a:extLst>
          </p:cNvPr>
          <p:cNvPicPr>
            <a:picLocks noChangeAspect="1"/>
          </p:cNvPicPr>
          <p:nvPr/>
        </p:nvPicPr>
        <p:blipFill rotWithShape="1">
          <a:blip r:embed="rId3"/>
          <a:srcRect l="24559" t="5324" r="51765" b="62092"/>
          <a:stretch/>
        </p:blipFill>
        <p:spPr>
          <a:xfrm>
            <a:off x="3176120" y="1690688"/>
            <a:ext cx="5839759" cy="4520752"/>
          </a:xfrm>
          <a:prstGeom prst="rect">
            <a:avLst/>
          </a:prstGeom>
        </p:spPr>
      </p:pic>
    </p:spTree>
    <p:extLst>
      <p:ext uri="{BB962C8B-B14F-4D97-AF65-F5344CB8AC3E}">
        <p14:creationId xmlns:p14="http://schemas.microsoft.com/office/powerpoint/2010/main" val="103177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AD78-5D53-268D-5452-F0A4EB613568}"/>
              </a:ext>
            </a:extLst>
          </p:cNvPr>
          <p:cNvSpPr>
            <a:spLocks noGrp="1"/>
          </p:cNvSpPr>
          <p:nvPr>
            <p:ph type="title"/>
          </p:nvPr>
        </p:nvSpPr>
        <p:spPr/>
        <p:txBody>
          <a:bodyPr/>
          <a:lstStyle/>
          <a:p>
            <a:r>
              <a:rPr lang="en-US" dirty="0"/>
              <a:t>Step 2: Category determination</a:t>
            </a:r>
          </a:p>
        </p:txBody>
      </p:sp>
      <p:pic>
        <p:nvPicPr>
          <p:cNvPr id="4" name="Picture 3">
            <a:extLst>
              <a:ext uri="{FF2B5EF4-FFF2-40B4-BE49-F238E27FC236}">
                <a16:creationId xmlns:a16="http://schemas.microsoft.com/office/drawing/2014/main" id="{75BEEE01-6C32-5C75-D5B0-B533E75AC225}"/>
              </a:ext>
            </a:extLst>
          </p:cNvPr>
          <p:cNvPicPr>
            <a:picLocks noChangeAspect="1"/>
          </p:cNvPicPr>
          <p:nvPr/>
        </p:nvPicPr>
        <p:blipFill>
          <a:blip r:embed="rId3"/>
          <a:stretch>
            <a:fillRect/>
          </a:stretch>
        </p:blipFill>
        <p:spPr>
          <a:xfrm>
            <a:off x="1924577" y="1789243"/>
            <a:ext cx="8342846" cy="4703632"/>
          </a:xfrm>
          <a:prstGeom prst="rect">
            <a:avLst/>
          </a:prstGeom>
        </p:spPr>
      </p:pic>
      <p:sp>
        <p:nvSpPr>
          <p:cNvPr id="8" name="Rectangle: Rounded Corners 7">
            <a:extLst>
              <a:ext uri="{FF2B5EF4-FFF2-40B4-BE49-F238E27FC236}">
                <a16:creationId xmlns:a16="http://schemas.microsoft.com/office/drawing/2014/main" id="{45C3429C-14F4-5B29-78E3-928393093A1C}"/>
              </a:ext>
            </a:extLst>
          </p:cNvPr>
          <p:cNvSpPr/>
          <p:nvPr/>
        </p:nvSpPr>
        <p:spPr>
          <a:xfrm>
            <a:off x="5994400" y="6104204"/>
            <a:ext cx="560614" cy="28389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D732525-E8DA-3505-991E-16973CF0E163}"/>
              </a:ext>
            </a:extLst>
          </p:cNvPr>
          <p:cNvSpPr/>
          <p:nvPr/>
        </p:nvSpPr>
        <p:spPr>
          <a:xfrm>
            <a:off x="7536543" y="6104204"/>
            <a:ext cx="560614" cy="28389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B24FDF0-077C-9F8A-904A-07022F232B54}"/>
              </a:ext>
            </a:extLst>
          </p:cNvPr>
          <p:cNvSpPr/>
          <p:nvPr/>
        </p:nvSpPr>
        <p:spPr>
          <a:xfrm>
            <a:off x="9639300" y="6104204"/>
            <a:ext cx="560614" cy="28389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4A0DCA3-A18C-7054-57CE-4CBFF77E6FD0}"/>
              </a:ext>
            </a:extLst>
          </p:cNvPr>
          <p:cNvSpPr/>
          <p:nvPr/>
        </p:nvSpPr>
        <p:spPr>
          <a:xfrm>
            <a:off x="5675992" y="1789243"/>
            <a:ext cx="879021" cy="43960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C69318E-5062-F630-0D82-8BB78C3A0085}"/>
              </a:ext>
            </a:extLst>
          </p:cNvPr>
          <p:cNvSpPr/>
          <p:nvPr/>
        </p:nvSpPr>
        <p:spPr>
          <a:xfrm>
            <a:off x="7429500" y="1789243"/>
            <a:ext cx="742950" cy="43960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3D2905A-383F-007A-515B-08F62CAE5DF3}"/>
              </a:ext>
            </a:extLst>
          </p:cNvPr>
          <p:cNvSpPr/>
          <p:nvPr/>
        </p:nvSpPr>
        <p:spPr>
          <a:xfrm>
            <a:off x="9553575" y="1789242"/>
            <a:ext cx="646340" cy="43960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44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3681174183"/>
              </p:ext>
            </p:extLst>
          </p:nvPr>
        </p:nvGraphicFramePr>
        <p:xfrm>
          <a:off x="838200" y="1504950"/>
          <a:ext cx="10515600" cy="53530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“Local Agency” </a:t>
            </a:r>
            <a:br>
              <a:rPr lang="en-US" sz="2400" b="1" dirty="0"/>
            </a:br>
            <a:r>
              <a:rPr lang="en-US" sz="3200" b="1" dirty="0">
                <a:solidFill>
                  <a:srgbClr val="00B050"/>
                </a:solidFill>
              </a:rPr>
              <a:t>Breastfeeding Initiation </a:t>
            </a:r>
            <a:br>
              <a:rPr lang="en-US" sz="3200" b="1" dirty="0">
                <a:solidFill>
                  <a:srgbClr val="00B050"/>
                </a:solidFill>
              </a:rPr>
            </a:br>
            <a:r>
              <a:rPr lang="en-US" sz="2400" b="1" dirty="0">
                <a:solidFill>
                  <a:srgbClr val="00B050"/>
                </a:solidFill>
              </a:rPr>
              <a:t>Based on Race and Ethnicity</a:t>
            </a:r>
            <a:br>
              <a:rPr lang="en-US" sz="6000" dirty="0"/>
            </a:br>
            <a:r>
              <a:rPr lang="en-US" sz="1800" dirty="0"/>
              <a:t>Data Source: Pre-defined Reports</a:t>
            </a:r>
          </a:p>
        </p:txBody>
      </p:sp>
    </p:spTree>
    <p:extLst>
      <p:ext uri="{BB962C8B-B14F-4D97-AF65-F5344CB8AC3E}">
        <p14:creationId xmlns:p14="http://schemas.microsoft.com/office/powerpoint/2010/main" val="129624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3123429551"/>
              </p:ext>
            </p:extLst>
          </p:nvPr>
        </p:nvGraphicFramePr>
        <p:xfrm>
          <a:off x="838200" y="1504950"/>
          <a:ext cx="10515600" cy="58578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“Local Agency” </a:t>
            </a:r>
            <a:br>
              <a:rPr lang="en-US" sz="2400" b="1" dirty="0"/>
            </a:br>
            <a:r>
              <a:rPr lang="en-US" sz="3200" b="1" dirty="0">
                <a:solidFill>
                  <a:srgbClr val="00B050"/>
                </a:solidFill>
              </a:rPr>
              <a:t>6 Month Duration</a:t>
            </a:r>
            <a:br>
              <a:rPr lang="en-US" sz="6000" dirty="0"/>
            </a:br>
            <a:r>
              <a:rPr lang="en-US" sz="1800" dirty="0"/>
              <a:t>Data Source: Pre-defined Reports</a:t>
            </a:r>
          </a:p>
        </p:txBody>
      </p:sp>
    </p:spTree>
    <p:extLst>
      <p:ext uri="{BB962C8B-B14F-4D97-AF65-F5344CB8AC3E}">
        <p14:creationId xmlns:p14="http://schemas.microsoft.com/office/powerpoint/2010/main" val="294004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1258528670"/>
              </p:ext>
            </p:extLst>
          </p:nvPr>
        </p:nvGraphicFramePr>
        <p:xfrm>
          <a:off x="838200" y="1504950"/>
          <a:ext cx="10515600" cy="58578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“Local Agency” </a:t>
            </a:r>
            <a:br>
              <a:rPr lang="en-US" sz="2400" b="1" dirty="0"/>
            </a:br>
            <a:r>
              <a:rPr lang="en-US" sz="3200" b="1" dirty="0">
                <a:solidFill>
                  <a:srgbClr val="00B050"/>
                </a:solidFill>
              </a:rPr>
              <a:t>3 Month Exclusivity</a:t>
            </a:r>
            <a:br>
              <a:rPr lang="en-US" sz="6000" dirty="0"/>
            </a:br>
            <a:r>
              <a:rPr lang="en-US" sz="1800" dirty="0"/>
              <a:t>Data Source: Pre-defined Reports</a:t>
            </a:r>
          </a:p>
        </p:txBody>
      </p:sp>
      <p:sp>
        <p:nvSpPr>
          <p:cNvPr id="3" name="Title 1">
            <a:extLst>
              <a:ext uri="{FF2B5EF4-FFF2-40B4-BE49-F238E27FC236}">
                <a16:creationId xmlns:a16="http://schemas.microsoft.com/office/drawing/2014/main" id="{E01E5957-EFA6-C6C8-6AE5-986CF6A868D3}"/>
              </a:ext>
            </a:extLst>
          </p:cNvPr>
          <p:cNvSpPr txBox="1">
            <a:spLocks/>
          </p:cNvSpPr>
          <p:nvPr/>
        </p:nvSpPr>
        <p:spPr>
          <a:xfrm>
            <a:off x="8778844" y="5719384"/>
            <a:ext cx="2574956" cy="400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FF0000"/>
                </a:solidFill>
              </a:rPr>
              <a:t>* We think this data is wrong</a:t>
            </a:r>
            <a:endParaRPr lang="en-US" sz="1600" dirty="0">
              <a:solidFill>
                <a:srgbClr val="FF0000"/>
              </a:solidFill>
            </a:endParaRPr>
          </a:p>
        </p:txBody>
      </p:sp>
    </p:spTree>
    <p:extLst>
      <p:ext uri="{BB962C8B-B14F-4D97-AF65-F5344CB8AC3E}">
        <p14:creationId xmlns:p14="http://schemas.microsoft.com/office/powerpoint/2010/main" val="154421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687136452"/>
              </p:ext>
            </p:extLst>
          </p:nvPr>
        </p:nvGraphicFramePr>
        <p:xfrm>
          <a:off x="838200" y="1504950"/>
          <a:ext cx="10515600" cy="58578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“Local Agency” </a:t>
            </a:r>
            <a:br>
              <a:rPr lang="en-US" sz="2400" b="1" dirty="0"/>
            </a:br>
            <a:r>
              <a:rPr lang="en-US" sz="3200" b="1" dirty="0">
                <a:solidFill>
                  <a:srgbClr val="00B050"/>
                </a:solidFill>
              </a:rPr>
              <a:t>6 Month Exclusivity</a:t>
            </a:r>
            <a:br>
              <a:rPr lang="en-US" sz="6000" dirty="0"/>
            </a:br>
            <a:r>
              <a:rPr lang="en-US" sz="1800" dirty="0"/>
              <a:t>Data Source: Pre-defined Reports</a:t>
            </a:r>
          </a:p>
        </p:txBody>
      </p:sp>
      <p:sp>
        <p:nvSpPr>
          <p:cNvPr id="3" name="Title 1">
            <a:extLst>
              <a:ext uri="{FF2B5EF4-FFF2-40B4-BE49-F238E27FC236}">
                <a16:creationId xmlns:a16="http://schemas.microsoft.com/office/drawing/2014/main" id="{AB306E55-2134-C76D-3B7D-6BB54B607C5C}"/>
              </a:ext>
            </a:extLst>
          </p:cNvPr>
          <p:cNvSpPr txBox="1">
            <a:spLocks/>
          </p:cNvSpPr>
          <p:nvPr/>
        </p:nvSpPr>
        <p:spPr>
          <a:xfrm>
            <a:off x="8778844" y="5708232"/>
            <a:ext cx="2574956" cy="400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FF0000"/>
                </a:solidFill>
              </a:rPr>
              <a:t>* We think this data is wrong</a:t>
            </a:r>
            <a:endParaRPr lang="en-US" sz="1600" dirty="0">
              <a:solidFill>
                <a:srgbClr val="FF0000"/>
              </a:solidFill>
            </a:endParaRPr>
          </a:p>
        </p:txBody>
      </p:sp>
    </p:spTree>
    <p:extLst>
      <p:ext uri="{BB962C8B-B14F-4D97-AF65-F5344CB8AC3E}">
        <p14:creationId xmlns:p14="http://schemas.microsoft.com/office/powerpoint/2010/main" val="226570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4284178369"/>
              </p:ext>
            </p:extLst>
          </p:nvPr>
        </p:nvGraphicFramePr>
        <p:xfrm>
          <a:off x="838200" y="1504951"/>
          <a:ext cx="10515600" cy="43703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State and “Local Agency”</a:t>
            </a:r>
            <a:br>
              <a:rPr lang="en-US" sz="3200" b="1" dirty="0"/>
            </a:br>
            <a:r>
              <a:rPr lang="en-US" sz="3200" b="1" dirty="0">
                <a:solidFill>
                  <a:schemeClr val="accent1"/>
                </a:solidFill>
              </a:rPr>
              <a:t>Breastfeeding Initiation </a:t>
            </a:r>
            <a:br>
              <a:rPr lang="en-US" sz="3200" dirty="0"/>
            </a:br>
            <a:r>
              <a:rPr lang="en-US" sz="1800" dirty="0"/>
              <a:t>Data Source: PNSS</a:t>
            </a:r>
          </a:p>
        </p:txBody>
      </p:sp>
      <p:sp>
        <p:nvSpPr>
          <p:cNvPr id="5" name="Title 1">
            <a:extLst>
              <a:ext uri="{FF2B5EF4-FFF2-40B4-BE49-F238E27FC236}">
                <a16:creationId xmlns:a16="http://schemas.microsoft.com/office/drawing/2014/main" id="{E5568FAE-D831-441C-9439-2504EA0FDEA9}"/>
              </a:ext>
            </a:extLst>
          </p:cNvPr>
          <p:cNvSpPr txBox="1">
            <a:spLocks/>
          </p:cNvSpPr>
          <p:nvPr/>
        </p:nvSpPr>
        <p:spPr>
          <a:xfrm>
            <a:off x="415870" y="5785338"/>
            <a:ext cx="11360258" cy="958362"/>
          </a:xfrm>
          <a:prstGeom prst="rect">
            <a:avLst/>
          </a:prstGeom>
          <a:ln>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sz="1330" b="0" i="0" u="none" strike="noStrike" kern="1200" baseline="0">
                <a:solidFill>
                  <a:prstClr val="black">
                    <a:lumMod val="65000"/>
                    <a:lumOff val="35000"/>
                  </a:prstClr>
                </a:solidFill>
                <a:latin typeface="+mn-lt"/>
                <a:ea typeface="+mn-ea"/>
                <a:cs typeface="+mn-cs"/>
              </a:defRPr>
            </a:pPr>
            <a:r>
              <a:rPr lang="en-US" sz="1400" dirty="0">
                <a:solidFill>
                  <a:prstClr val="black">
                    <a:lumMod val="65000"/>
                    <a:lumOff val="35000"/>
                  </a:prstClr>
                </a:solidFill>
              </a:rPr>
              <a:t>	</a:t>
            </a:r>
            <a:r>
              <a:rPr lang="en-US" sz="1400" dirty="0"/>
              <a:t>The Pregnancy Nutrition Surveillance System </a:t>
            </a:r>
            <a:r>
              <a:rPr lang="en-US" sz="1400" dirty="0">
                <a:solidFill>
                  <a:srgbClr val="0070C0"/>
                </a:solidFill>
              </a:rPr>
              <a:t>(</a:t>
            </a:r>
            <a:r>
              <a:rPr lang="en-US" sz="1400" dirty="0">
                <a:solidFill>
                  <a:srgbClr val="0070C0"/>
                </a:solidFill>
                <a:hlinkClick r:id="rId4">
                  <a:extLst>
                    <a:ext uri="{A12FA001-AC4F-418D-AE19-62706E023703}">
                      <ahyp:hlinkClr xmlns:ahyp="http://schemas.microsoft.com/office/drawing/2018/hyperlinkcolor" val="tx"/>
                    </a:ext>
                  </a:extLst>
                </a:hlinkClick>
              </a:rPr>
              <a:t>PNSS</a:t>
            </a:r>
            <a:r>
              <a:rPr lang="en-US" sz="1400" dirty="0">
                <a:solidFill>
                  <a:srgbClr val="0070C0"/>
                </a:solidFill>
              </a:rPr>
              <a:t>) </a:t>
            </a:r>
            <a:r>
              <a:rPr lang="en-US" sz="1400" dirty="0"/>
              <a:t>Report represents data that is collected solely from WIC clients. This indicator provides the percentage (%) of mothers that initiated breastfeeding in WIC during a given year. The data for this report comes from MI-WIC application. It is available at the State, Local Agency, and Clinic level.</a:t>
            </a:r>
            <a:endParaRPr lang="en-US" sz="1500" dirty="0"/>
          </a:p>
        </p:txBody>
      </p:sp>
    </p:spTree>
    <p:extLst>
      <p:ext uri="{BB962C8B-B14F-4D97-AF65-F5344CB8AC3E}">
        <p14:creationId xmlns:p14="http://schemas.microsoft.com/office/powerpoint/2010/main" val="426816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1744161005"/>
              </p:ext>
            </p:extLst>
          </p:nvPr>
        </p:nvGraphicFramePr>
        <p:xfrm>
          <a:off x="838200" y="1326530"/>
          <a:ext cx="10515600" cy="46005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State and “Local Agency”</a:t>
            </a:r>
            <a:br>
              <a:rPr lang="en-US" sz="3200" b="1" dirty="0"/>
            </a:br>
            <a:r>
              <a:rPr lang="en-US" sz="3200" b="1" dirty="0">
                <a:solidFill>
                  <a:schemeClr val="accent1"/>
                </a:solidFill>
              </a:rPr>
              <a:t>Breastfeeding Initiation </a:t>
            </a:r>
            <a:br>
              <a:rPr lang="en-US" sz="3200" dirty="0"/>
            </a:br>
            <a:r>
              <a:rPr lang="en-US" sz="1800" dirty="0"/>
              <a:t>Data Source: </a:t>
            </a:r>
            <a:r>
              <a:rPr lang="en-US" sz="1800" dirty="0" err="1"/>
              <a:t>PedNSS</a:t>
            </a:r>
            <a:endParaRPr lang="en-US" sz="1800" dirty="0"/>
          </a:p>
        </p:txBody>
      </p:sp>
      <p:sp>
        <p:nvSpPr>
          <p:cNvPr id="5" name="Title 1">
            <a:extLst>
              <a:ext uri="{FF2B5EF4-FFF2-40B4-BE49-F238E27FC236}">
                <a16:creationId xmlns:a16="http://schemas.microsoft.com/office/drawing/2014/main" id="{E5568FAE-D831-441C-9439-2504EA0FDEA9}"/>
              </a:ext>
            </a:extLst>
          </p:cNvPr>
          <p:cNvSpPr txBox="1">
            <a:spLocks/>
          </p:cNvSpPr>
          <p:nvPr/>
        </p:nvSpPr>
        <p:spPr>
          <a:xfrm>
            <a:off x="415871" y="5660947"/>
            <a:ext cx="11360258" cy="1104900"/>
          </a:xfrm>
          <a:prstGeom prst="rect">
            <a:avLst/>
          </a:prstGeom>
          <a:ln>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sz="1330" b="0" i="0" u="none" strike="noStrike" kern="1200" baseline="0">
                <a:solidFill>
                  <a:prstClr val="black">
                    <a:lumMod val="65000"/>
                    <a:lumOff val="35000"/>
                  </a:prstClr>
                </a:solidFill>
                <a:latin typeface="+mn-lt"/>
                <a:ea typeface="+mn-ea"/>
                <a:cs typeface="+mn-cs"/>
              </a:defRPr>
            </a:pPr>
            <a:r>
              <a:rPr lang="en-US" sz="1400" dirty="0">
                <a:solidFill>
                  <a:prstClr val="black">
                    <a:lumMod val="65000"/>
                    <a:lumOff val="35000"/>
                  </a:prstClr>
                </a:solidFill>
              </a:rPr>
              <a:t>	The Pediatric Nutrition Surveillance System (</a:t>
            </a:r>
            <a:r>
              <a:rPr lang="en-US" sz="1400" dirty="0" err="1">
                <a:solidFill>
                  <a:prstClr val="black">
                    <a:lumMod val="65000"/>
                    <a:lumOff val="35000"/>
                  </a:prstClr>
                </a:solidFill>
                <a:hlinkClick r:id="rId4"/>
              </a:rPr>
              <a:t>PedNSS</a:t>
            </a:r>
            <a:r>
              <a:rPr lang="en-US" sz="1400" dirty="0">
                <a:solidFill>
                  <a:prstClr val="black">
                    <a:lumMod val="65000"/>
                    <a:lumOff val="35000"/>
                  </a:prstClr>
                </a:solidFill>
              </a:rPr>
              <a:t>) Report represents data that is collected solely from WIC clients. Self-reported demographic, behavioral and health information is collected within LAs and verified by the CPA. Breastfeeding initiation, duration and exclusivity up to 12 months of WIC infants is highlighted. This indicator provides the percentage (%) of infants that initiated breastfeeding in WIC during a given year. The data for this report comes from the MI-WIC application. It is available at the State, LA and Clinic level. </a:t>
            </a:r>
          </a:p>
        </p:txBody>
      </p:sp>
    </p:spTree>
    <p:extLst>
      <p:ext uri="{BB962C8B-B14F-4D97-AF65-F5344CB8AC3E}">
        <p14:creationId xmlns:p14="http://schemas.microsoft.com/office/powerpoint/2010/main" val="96367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1774012398"/>
              </p:ext>
            </p:extLst>
          </p:nvPr>
        </p:nvGraphicFramePr>
        <p:xfrm>
          <a:off x="838200" y="1504951"/>
          <a:ext cx="10515600" cy="42862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State and “Local Agency”</a:t>
            </a:r>
            <a:br>
              <a:rPr lang="en-US" sz="2400" b="1" dirty="0"/>
            </a:br>
            <a:r>
              <a:rPr lang="en-US" sz="3200" b="1" dirty="0">
                <a:solidFill>
                  <a:schemeClr val="accent1"/>
                </a:solidFill>
              </a:rPr>
              <a:t>6 Month Duration </a:t>
            </a:r>
            <a:br>
              <a:rPr lang="en-US" sz="2400" dirty="0"/>
            </a:br>
            <a:r>
              <a:rPr lang="en-US" sz="1800" dirty="0"/>
              <a:t>Data Source: </a:t>
            </a:r>
            <a:r>
              <a:rPr lang="en-US" sz="1800" dirty="0" err="1"/>
              <a:t>PedNSS</a:t>
            </a:r>
            <a:endParaRPr lang="en-US" sz="1800" dirty="0"/>
          </a:p>
        </p:txBody>
      </p:sp>
      <p:sp>
        <p:nvSpPr>
          <p:cNvPr id="5" name="Title 1">
            <a:extLst>
              <a:ext uri="{FF2B5EF4-FFF2-40B4-BE49-F238E27FC236}">
                <a16:creationId xmlns:a16="http://schemas.microsoft.com/office/drawing/2014/main" id="{E5568FAE-D831-441C-9439-2504EA0FDEA9}"/>
              </a:ext>
            </a:extLst>
          </p:cNvPr>
          <p:cNvSpPr txBox="1">
            <a:spLocks/>
          </p:cNvSpPr>
          <p:nvPr/>
        </p:nvSpPr>
        <p:spPr>
          <a:xfrm>
            <a:off x="415870" y="5791200"/>
            <a:ext cx="11360258" cy="952500"/>
          </a:xfrm>
          <a:prstGeom prst="rect">
            <a:avLst/>
          </a:prstGeom>
          <a:ln>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330" b="0" i="0" u="none" strike="noStrike" kern="1200" baseline="0">
                <a:solidFill>
                  <a:prstClr val="black">
                    <a:lumMod val="65000"/>
                    <a:lumOff val="35000"/>
                  </a:prstClr>
                </a:solidFill>
                <a:latin typeface="+mn-lt"/>
                <a:ea typeface="+mn-ea"/>
                <a:cs typeface="+mn-cs"/>
              </a:defRPr>
            </a:pPr>
            <a:r>
              <a:rPr lang="en-US" sz="1400" dirty="0">
                <a:solidFill>
                  <a:prstClr val="black">
                    <a:lumMod val="65000"/>
                    <a:lumOff val="35000"/>
                  </a:prstClr>
                </a:solidFill>
              </a:rPr>
              <a:t>The Pediatric Nutrition Surveillance System (</a:t>
            </a:r>
            <a:r>
              <a:rPr lang="en-US" sz="1400" dirty="0" err="1">
                <a:solidFill>
                  <a:prstClr val="black">
                    <a:lumMod val="65000"/>
                    <a:lumOff val="35000"/>
                  </a:prstClr>
                </a:solidFill>
                <a:hlinkClick r:id="rId4"/>
              </a:rPr>
              <a:t>PedNSS</a:t>
            </a:r>
            <a:r>
              <a:rPr lang="en-US" sz="1400" dirty="0">
                <a:solidFill>
                  <a:prstClr val="black">
                    <a:lumMod val="65000"/>
                    <a:lumOff val="35000"/>
                  </a:prstClr>
                </a:solidFill>
              </a:rPr>
              <a:t>) Report represents data that is collected solely from WIC clients. Self-reported demographic, behavioral and health information is collected within LAs and verified by the CPA. Breastfeeding initiation, duration and exclusivity up to 12 months of WIC infants is highlighted. This indicator provides the percentage (%) of infants that initiated breastfeeding in WIC during a given year. The data for this report comes from the MI-WIC application. It is available at the State, LA and Clinic level. </a:t>
            </a:r>
          </a:p>
        </p:txBody>
      </p:sp>
    </p:spTree>
    <p:extLst>
      <p:ext uri="{BB962C8B-B14F-4D97-AF65-F5344CB8AC3E}">
        <p14:creationId xmlns:p14="http://schemas.microsoft.com/office/powerpoint/2010/main" val="65572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2027812399"/>
              </p:ext>
            </p:extLst>
          </p:nvPr>
        </p:nvGraphicFramePr>
        <p:xfrm>
          <a:off x="838200" y="1504951"/>
          <a:ext cx="10515600" cy="43703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State and “Local Agency” </a:t>
            </a:r>
            <a:br>
              <a:rPr lang="en-US" sz="2400" b="1" dirty="0"/>
            </a:br>
            <a:r>
              <a:rPr lang="en-US" sz="3200" b="1" dirty="0">
                <a:solidFill>
                  <a:schemeClr val="accent1"/>
                </a:solidFill>
              </a:rPr>
              <a:t>3 Month Exclusivity</a:t>
            </a:r>
            <a:br>
              <a:rPr lang="en-US" sz="2400" b="1" dirty="0"/>
            </a:br>
            <a:r>
              <a:rPr lang="en-US" sz="1800" dirty="0"/>
              <a:t>Data Source: </a:t>
            </a:r>
            <a:r>
              <a:rPr lang="en-US" sz="1800" dirty="0" err="1"/>
              <a:t>PedNSS</a:t>
            </a:r>
            <a:endParaRPr lang="en-US" sz="1800" dirty="0"/>
          </a:p>
        </p:txBody>
      </p:sp>
      <p:sp>
        <p:nvSpPr>
          <p:cNvPr id="5" name="Title 1">
            <a:extLst>
              <a:ext uri="{FF2B5EF4-FFF2-40B4-BE49-F238E27FC236}">
                <a16:creationId xmlns:a16="http://schemas.microsoft.com/office/drawing/2014/main" id="{E5568FAE-D831-441C-9439-2504EA0FDEA9}"/>
              </a:ext>
            </a:extLst>
          </p:cNvPr>
          <p:cNvSpPr txBox="1">
            <a:spLocks/>
          </p:cNvSpPr>
          <p:nvPr/>
        </p:nvSpPr>
        <p:spPr>
          <a:xfrm>
            <a:off x="415870" y="5791200"/>
            <a:ext cx="11360258" cy="952500"/>
          </a:xfrm>
          <a:prstGeom prst="rect">
            <a:avLst/>
          </a:prstGeom>
          <a:ln>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330" b="0" i="0" u="none" strike="noStrike" kern="1200" baseline="0">
                <a:solidFill>
                  <a:prstClr val="black">
                    <a:lumMod val="65000"/>
                    <a:lumOff val="35000"/>
                  </a:prstClr>
                </a:solidFill>
                <a:latin typeface="+mn-lt"/>
                <a:ea typeface="+mn-ea"/>
                <a:cs typeface="+mn-cs"/>
              </a:defRPr>
            </a:pPr>
            <a:r>
              <a:rPr lang="en-US" sz="1400" dirty="0">
                <a:solidFill>
                  <a:prstClr val="black">
                    <a:lumMod val="65000"/>
                    <a:lumOff val="35000"/>
                  </a:prstClr>
                </a:solidFill>
              </a:rPr>
              <a:t>The Pediatric Nutrition Surveillance System (</a:t>
            </a:r>
            <a:r>
              <a:rPr lang="en-US" sz="1400" dirty="0" err="1">
                <a:solidFill>
                  <a:prstClr val="black">
                    <a:lumMod val="65000"/>
                    <a:lumOff val="35000"/>
                  </a:prstClr>
                </a:solidFill>
                <a:hlinkClick r:id="rId4"/>
              </a:rPr>
              <a:t>PedNSS</a:t>
            </a:r>
            <a:r>
              <a:rPr lang="en-US" sz="1400" dirty="0">
                <a:solidFill>
                  <a:prstClr val="black">
                    <a:lumMod val="65000"/>
                    <a:lumOff val="35000"/>
                  </a:prstClr>
                </a:solidFill>
              </a:rPr>
              <a:t>) Report represents data that is collected solely from WIC clients. Self-reported demographic, behavioral and health information is collected within LAs and verified by the CPA. Breastfeeding initiation, duration and exclusivity up to 12 months of WIC infants is highlighted. This indicator provides the percentage (%) of infants that initiated breastfeeding in WIC during a given year. The data for this report comes from the MI-WIC application. It is available at the State, LA and Clinic level. </a:t>
            </a:r>
          </a:p>
        </p:txBody>
      </p:sp>
      <p:sp>
        <p:nvSpPr>
          <p:cNvPr id="3" name="Title 1">
            <a:extLst>
              <a:ext uri="{FF2B5EF4-FFF2-40B4-BE49-F238E27FC236}">
                <a16:creationId xmlns:a16="http://schemas.microsoft.com/office/drawing/2014/main" id="{D708150E-0733-6C39-1BF6-EA7BF7E26C41}"/>
              </a:ext>
            </a:extLst>
          </p:cNvPr>
          <p:cNvSpPr txBox="1">
            <a:spLocks/>
          </p:cNvSpPr>
          <p:nvPr/>
        </p:nvSpPr>
        <p:spPr>
          <a:xfrm>
            <a:off x="8004144" y="4522168"/>
            <a:ext cx="2574956" cy="400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FF0000"/>
                </a:solidFill>
              </a:rPr>
              <a:t>* We think this data is wrong</a:t>
            </a:r>
            <a:endParaRPr lang="en-US" sz="1600" dirty="0">
              <a:solidFill>
                <a:srgbClr val="FF0000"/>
              </a:solidFill>
            </a:endParaRPr>
          </a:p>
        </p:txBody>
      </p:sp>
    </p:spTree>
    <p:extLst>
      <p:ext uri="{BB962C8B-B14F-4D97-AF65-F5344CB8AC3E}">
        <p14:creationId xmlns:p14="http://schemas.microsoft.com/office/powerpoint/2010/main" val="14199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36628686"/>
              </p:ext>
            </p:extLst>
          </p:nvPr>
        </p:nvGraphicFramePr>
        <p:xfrm>
          <a:off x="838200" y="1504951"/>
          <a:ext cx="10515600" cy="43703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State and “Local Agency” </a:t>
            </a:r>
            <a:br>
              <a:rPr lang="en-US" sz="2400" b="1" dirty="0"/>
            </a:br>
            <a:r>
              <a:rPr lang="en-US" sz="3200" b="1" dirty="0">
                <a:solidFill>
                  <a:schemeClr val="accent1"/>
                </a:solidFill>
              </a:rPr>
              <a:t>6 Month Exclusivity</a:t>
            </a:r>
            <a:br>
              <a:rPr lang="en-US" sz="2400" b="1" dirty="0"/>
            </a:br>
            <a:r>
              <a:rPr lang="en-US" sz="1800" dirty="0"/>
              <a:t>Data Source: </a:t>
            </a:r>
            <a:r>
              <a:rPr lang="en-US" sz="1800" dirty="0" err="1"/>
              <a:t>PedNSS</a:t>
            </a:r>
            <a:endParaRPr lang="en-US" sz="1800" dirty="0"/>
          </a:p>
        </p:txBody>
      </p:sp>
      <p:sp>
        <p:nvSpPr>
          <p:cNvPr id="5" name="Title 1">
            <a:extLst>
              <a:ext uri="{FF2B5EF4-FFF2-40B4-BE49-F238E27FC236}">
                <a16:creationId xmlns:a16="http://schemas.microsoft.com/office/drawing/2014/main" id="{E5568FAE-D831-441C-9439-2504EA0FDEA9}"/>
              </a:ext>
            </a:extLst>
          </p:cNvPr>
          <p:cNvSpPr txBox="1">
            <a:spLocks/>
          </p:cNvSpPr>
          <p:nvPr/>
        </p:nvSpPr>
        <p:spPr>
          <a:xfrm>
            <a:off x="415870" y="5791200"/>
            <a:ext cx="11360258" cy="952500"/>
          </a:xfrm>
          <a:prstGeom prst="rect">
            <a:avLst/>
          </a:prstGeom>
          <a:ln>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sz="1330" b="0" i="0" u="none" strike="noStrike" kern="1200" baseline="0">
                <a:solidFill>
                  <a:prstClr val="black">
                    <a:lumMod val="65000"/>
                    <a:lumOff val="35000"/>
                  </a:prstClr>
                </a:solidFill>
                <a:latin typeface="+mn-lt"/>
                <a:ea typeface="+mn-ea"/>
                <a:cs typeface="+mn-cs"/>
              </a:defRPr>
            </a:pPr>
            <a:r>
              <a:rPr lang="en-US" sz="1400" dirty="0">
                <a:solidFill>
                  <a:prstClr val="black">
                    <a:lumMod val="65000"/>
                    <a:lumOff val="35000"/>
                  </a:prstClr>
                </a:solidFill>
              </a:rPr>
              <a:t>	The Pediatric Nutrition Surveillance System (</a:t>
            </a:r>
            <a:r>
              <a:rPr lang="en-US" sz="1400" dirty="0" err="1">
                <a:solidFill>
                  <a:prstClr val="black">
                    <a:lumMod val="65000"/>
                    <a:lumOff val="35000"/>
                  </a:prstClr>
                </a:solidFill>
                <a:hlinkClick r:id="rId4"/>
              </a:rPr>
              <a:t>PedNSS</a:t>
            </a:r>
            <a:r>
              <a:rPr lang="en-US" sz="1400" dirty="0">
                <a:solidFill>
                  <a:prstClr val="black">
                    <a:lumMod val="65000"/>
                    <a:lumOff val="35000"/>
                  </a:prstClr>
                </a:solidFill>
              </a:rPr>
              <a:t>) Report represents data that is collected solely from WIC clients. Self-reported demographic, behavioral and health information is collected within LAs and verified by the CPA. Breastfeeding initiation, duration and exclusivity up to 12 months of WIC infants is highlighted. This indicator provides the percentage (%) of infants that initiated breastfeeding in WIC during a given year. The data for this report comes from the MI-WIC application. It is available at the State, LA and Clinic level. </a:t>
            </a:r>
          </a:p>
        </p:txBody>
      </p:sp>
      <p:sp>
        <p:nvSpPr>
          <p:cNvPr id="3" name="Title 1">
            <a:extLst>
              <a:ext uri="{FF2B5EF4-FFF2-40B4-BE49-F238E27FC236}">
                <a16:creationId xmlns:a16="http://schemas.microsoft.com/office/drawing/2014/main" id="{B144A679-4125-5635-B4D8-EA1BD395CA13}"/>
              </a:ext>
            </a:extLst>
          </p:cNvPr>
          <p:cNvSpPr txBox="1">
            <a:spLocks/>
          </p:cNvSpPr>
          <p:nvPr/>
        </p:nvSpPr>
        <p:spPr>
          <a:xfrm>
            <a:off x="8118444" y="4522168"/>
            <a:ext cx="2574956" cy="4006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FF0000"/>
                </a:solidFill>
              </a:rPr>
              <a:t>* We think this data is wrong</a:t>
            </a:r>
            <a:endParaRPr lang="en-US" sz="1600" dirty="0">
              <a:solidFill>
                <a:srgbClr val="FF0000"/>
              </a:solidFill>
            </a:endParaRPr>
          </a:p>
        </p:txBody>
      </p:sp>
    </p:spTree>
    <p:extLst>
      <p:ext uri="{BB962C8B-B14F-4D97-AF65-F5344CB8AC3E}">
        <p14:creationId xmlns:p14="http://schemas.microsoft.com/office/powerpoint/2010/main" val="92599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3E8C-2321-E4A1-F367-B90E9893243D}"/>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400" dirty="0">
                <a:solidFill>
                  <a:schemeClr val="bg1"/>
                </a:solidFill>
              </a:rPr>
              <a:t>BI-ANNUAL MONITORING</a:t>
            </a:r>
          </a:p>
        </p:txBody>
      </p:sp>
      <p:pic>
        <p:nvPicPr>
          <p:cNvPr id="4" name="Picture 3" descr="A red pin is pinned on a calendar date">
            <a:extLst>
              <a:ext uri="{FF2B5EF4-FFF2-40B4-BE49-F238E27FC236}">
                <a16:creationId xmlns:a16="http://schemas.microsoft.com/office/drawing/2014/main" id="{2F10A891-C419-5931-CAE1-8A5ABBD0E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028244"/>
            <a:ext cx="7188199" cy="4798123"/>
          </a:xfrm>
          <a:prstGeom prst="rect">
            <a:avLst/>
          </a:prstGeom>
        </p:spPr>
      </p:pic>
    </p:spTree>
    <p:extLst>
      <p:ext uri="{BB962C8B-B14F-4D97-AF65-F5344CB8AC3E}">
        <p14:creationId xmlns:p14="http://schemas.microsoft.com/office/powerpoint/2010/main" val="45938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2497474056"/>
              </p:ext>
            </p:extLst>
          </p:nvPr>
        </p:nvGraphicFramePr>
        <p:xfrm>
          <a:off x="838200" y="1504951"/>
          <a:ext cx="10515600" cy="43703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State and “Local Agency” </a:t>
            </a:r>
            <a:br>
              <a:rPr lang="en-US" sz="2400" b="1" dirty="0"/>
            </a:br>
            <a:r>
              <a:rPr lang="en-US" sz="3200" b="1" dirty="0">
                <a:solidFill>
                  <a:srgbClr val="ED7D31"/>
                </a:solidFill>
              </a:rPr>
              <a:t>Breastfeeding Initiation</a:t>
            </a:r>
            <a:br>
              <a:rPr lang="en-US" sz="2400" b="1" dirty="0"/>
            </a:br>
            <a:r>
              <a:rPr lang="en-US" sz="1800" dirty="0"/>
              <a:t>Data Source: Ad-Hoc Report</a:t>
            </a:r>
            <a:endParaRPr lang="en-US" sz="2400" dirty="0"/>
          </a:p>
        </p:txBody>
      </p:sp>
      <p:sp>
        <p:nvSpPr>
          <p:cNvPr id="5" name="Title 1">
            <a:extLst>
              <a:ext uri="{FF2B5EF4-FFF2-40B4-BE49-F238E27FC236}">
                <a16:creationId xmlns:a16="http://schemas.microsoft.com/office/drawing/2014/main" id="{E5568FAE-D831-441C-9439-2504EA0FDEA9}"/>
              </a:ext>
            </a:extLst>
          </p:cNvPr>
          <p:cNvSpPr txBox="1">
            <a:spLocks/>
          </p:cNvSpPr>
          <p:nvPr/>
        </p:nvSpPr>
        <p:spPr>
          <a:xfrm>
            <a:off x="415870" y="5791200"/>
            <a:ext cx="11360258" cy="952500"/>
          </a:xfrm>
          <a:prstGeom prst="rect">
            <a:avLst/>
          </a:prstGeom>
          <a:ln>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indent="457200" algn="ctr">
              <a:spcBef>
                <a:spcPts val="0"/>
              </a:spcBef>
              <a:spcAft>
                <a:spcPts val="0"/>
              </a:spcAft>
            </a:pPr>
            <a:r>
              <a:rPr lang="en-US" sz="1400" dirty="0"/>
              <a:t>The Breastfeeding Initiation </a:t>
            </a:r>
            <a:r>
              <a:rPr lang="en-US" sz="1400" dirty="0">
                <a:solidFill>
                  <a:srgbClr val="0070C0"/>
                </a:solidFill>
                <a:hlinkClick r:id="rId4">
                  <a:extLst>
                    <a:ext uri="{A12FA001-AC4F-418D-AE19-62706E023703}">
                      <ahyp:hlinkClr xmlns:ahyp="http://schemas.microsoft.com/office/drawing/2018/hyperlinkcolor" val="tx"/>
                    </a:ext>
                  </a:extLst>
                </a:hlinkClick>
              </a:rPr>
              <a:t>Ad-Hoc Reports</a:t>
            </a:r>
            <a:r>
              <a:rPr lang="en-US" sz="1400" dirty="0">
                <a:solidFill>
                  <a:srgbClr val="0070C0"/>
                </a:solidFill>
              </a:rPr>
              <a:t> </a:t>
            </a:r>
            <a:r>
              <a:rPr lang="en-US" sz="1400" dirty="0"/>
              <a:t>provides a point-in-time look at current breastfeeding initiation number and percentage (%) for the local agency. Initiation data is pulled from the 1</a:t>
            </a:r>
            <a:r>
              <a:rPr lang="en-US" sz="1400" baseline="30000" dirty="0"/>
              <a:t>st</a:t>
            </a:r>
            <a:r>
              <a:rPr lang="en-US" sz="1400" dirty="0"/>
              <a:t> page, the Rate report. This report provides the number and percentages based on the total number of infants enrolled. The denominator is the total number of infants. </a:t>
            </a:r>
          </a:p>
        </p:txBody>
      </p:sp>
    </p:spTree>
    <p:extLst>
      <p:ext uri="{BB962C8B-B14F-4D97-AF65-F5344CB8AC3E}">
        <p14:creationId xmlns:p14="http://schemas.microsoft.com/office/powerpoint/2010/main" val="209037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D16415-AA24-4F3E-AE18-902EA8101CAE}"/>
              </a:ext>
            </a:extLst>
          </p:cNvPr>
          <p:cNvGraphicFramePr/>
          <p:nvPr>
            <p:extLst>
              <p:ext uri="{D42A27DB-BD31-4B8C-83A1-F6EECF244321}">
                <p14:modId xmlns:p14="http://schemas.microsoft.com/office/powerpoint/2010/main" val="2663568301"/>
              </p:ext>
            </p:extLst>
          </p:nvPr>
        </p:nvGraphicFramePr>
        <p:xfrm>
          <a:off x="838200" y="1504951"/>
          <a:ext cx="10515600" cy="43703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E7F5C70-74FF-4DE3-B481-510D26C022DE}"/>
              </a:ext>
            </a:extLst>
          </p:cNvPr>
          <p:cNvSpPr>
            <a:spLocks noGrp="1"/>
          </p:cNvSpPr>
          <p:nvPr>
            <p:ph type="title"/>
          </p:nvPr>
        </p:nvSpPr>
        <p:spPr/>
        <p:txBody>
          <a:bodyPr>
            <a:noAutofit/>
          </a:bodyPr>
          <a:lstStyle/>
          <a:p>
            <a:pPr algn="ctr"/>
            <a:r>
              <a:rPr lang="en-US" sz="2400" b="1" dirty="0"/>
              <a:t>State and “Local Agency” </a:t>
            </a:r>
            <a:br>
              <a:rPr lang="en-US" sz="2400" b="1" dirty="0"/>
            </a:br>
            <a:r>
              <a:rPr lang="en-US" sz="3200" b="1" dirty="0">
                <a:solidFill>
                  <a:srgbClr val="ED7D31"/>
                </a:solidFill>
              </a:rPr>
              <a:t>6 Month Duration</a:t>
            </a:r>
            <a:br>
              <a:rPr lang="en-US" sz="2400" b="1" dirty="0"/>
            </a:br>
            <a:r>
              <a:rPr lang="en-US" sz="1800" dirty="0"/>
              <a:t>Data Source: Ad-Hoc Report</a:t>
            </a:r>
            <a:endParaRPr lang="en-US" sz="2400" dirty="0"/>
          </a:p>
        </p:txBody>
      </p:sp>
      <p:sp>
        <p:nvSpPr>
          <p:cNvPr id="5" name="Title 1">
            <a:extLst>
              <a:ext uri="{FF2B5EF4-FFF2-40B4-BE49-F238E27FC236}">
                <a16:creationId xmlns:a16="http://schemas.microsoft.com/office/drawing/2014/main" id="{E5568FAE-D831-441C-9439-2504EA0FDEA9}"/>
              </a:ext>
            </a:extLst>
          </p:cNvPr>
          <p:cNvSpPr txBox="1">
            <a:spLocks/>
          </p:cNvSpPr>
          <p:nvPr/>
        </p:nvSpPr>
        <p:spPr>
          <a:xfrm>
            <a:off x="415870" y="5791200"/>
            <a:ext cx="11360258" cy="952500"/>
          </a:xfrm>
          <a:prstGeom prst="rect">
            <a:avLst/>
          </a:prstGeom>
          <a:ln>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330" b="0" i="0" u="none" strike="noStrike" kern="1200" baseline="0">
                <a:solidFill>
                  <a:prstClr val="black">
                    <a:lumMod val="65000"/>
                    <a:lumOff val="35000"/>
                  </a:prstClr>
                </a:solidFill>
                <a:latin typeface="+mn-lt"/>
                <a:ea typeface="+mn-ea"/>
                <a:cs typeface="+mn-cs"/>
              </a:defRPr>
            </a:pPr>
            <a:r>
              <a:rPr lang="en-US" sz="1400"/>
              <a:t>	The Breastfeeding Duration </a:t>
            </a:r>
            <a:r>
              <a:rPr lang="en-US" sz="1400">
                <a:solidFill>
                  <a:srgbClr val="0070C0"/>
                </a:solidFill>
                <a:hlinkClick r:id="rId4"/>
              </a:rPr>
              <a:t>Ad-Hoc Reports </a:t>
            </a:r>
            <a:r>
              <a:rPr lang="en-US" sz="1400"/>
              <a:t>provides a point-in-time look at current breastfeeding duration number and percentage (%) for the LA at 1 week, 2 weeks, 4 weeks, 6 weeks, 2 months, 6 months and 11+ months. Duration data is pulled from the 2</a:t>
            </a:r>
            <a:r>
              <a:rPr lang="en-US" sz="1400" baseline="30000"/>
              <a:t>nd</a:t>
            </a:r>
            <a:r>
              <a:rPr lang="en-US" sz="1400"/>
              <a:t> page, the Duration report This report provides the number and % based on infants who initiated breastfeeding, </a:t>
            </a:r>
            <a:r>
              <a:rPr lang="en-US" sz="1400" i="1"/>
              <a:t>not</a:t>
            </a:r>
            <a:r>
              <a:rPr lang="en-US" sz="1400"/>
              <a:t> the total number of infants in WIC. The denominator is the # of infants that initiated breastfeeding.</a:t>
            </a:r>
            <a:endParaRPr lang="en-US" sz="1400" dirty="0"/>
          </a:p>
        </p:txBody>
      </p:sp>
    </p:spTree>
    <p:extLst>
      <p:ext uri="{BB962C8B-B14F-4D97-AF65-F5344CB8AC3E}">
        <p14:creationId xmlns:p14="http://schemas.microsoft.com/office/powerpoint/2010/main" val="3389507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7025577D4C87439D36C53CD1DED309" ma:contentTypeVersion="22" ma:contentTypeDescription="Create a new document." ma:contentTypeScope="" ma:versionID="96f09bdc81a8ab117a5c1188b2ff9186">
  <xsd:schema xmlns:xsd="http://www.w3.org/2001/XMLSchema" xmlns:xs="http://www.w3.org/2001/XMLSchema" xmlns:p="http://schemas.microsoft.com/office/2006/metadata/properties" xmlns:ns1="http://schemas.microsoft.com/sharepoint/v3" xmlns:ns2="55049d86-5f82-4b81-a5c1-ece9f4e78416" xmlns:ns3="e78dda1a-d95d-4985-97e0-e7f18e405a54" targetNamespace="http://schemas.microsoft.com/office/2006/metadata/properties" ma:root="true" ma:fieldsID="149df41c0cd2dd5c8e253bc7e916c972" ns1:_="" ns2:_="" ns3:_="">
    <xsd:import namespace="http://schemas.microsoft.com/sharepoint/v3"/>
    <xsd:import namespace="55049d86-5f82-4b81-a5c1-ece9f4e78416"/>
    <xsd:import namespace="e78dda1a-d95d-4985-97e0-e7f18e405a5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2:SharedWithUsers" minOccurs="0"/>
                <xsd:element ref="ns2:SharedWithDetail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049d86-5f82-4b81-a5c1-ece9f4e784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4f27da9f-9c82-4bff-9a20-0de542f43b19}" ma:internalName="TaxCatchAll" ma:showField="CatchAllData" ma:web="55049d86-5f82-4b81-a5c1-ece9f4e784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8dda1a-d95d-4985-97e0-e7f18e405a5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7476a20c-fc2c-49eb-b56f-c659df418d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78dda1a-d95d-4985-97e0-e7f18e405a54">
      <Terms xmlns="http://schemas.microsoft.com/office/infopath/2007/PartnerControls"/>
    </lcf76f155ced4ddcb4097134ff3c332f>
    <_ip_UnifiedCompliancePolicyProperties xmlns="http://schemas.microsoft.com/sharepoint/v3" xsi:nil="true"/>
    <TaxCatchAll xmlns="55049d86-5f82-4b81-a5c1-ece9f4e78416" xsi:nil="true"/>
    <_dlc_DocId xmlns="55049d86-5f82-4b81-a5c1-ece9f4e78416">ZAWZWW4URYTQ-647532288-138087</_dlc_DocId>
    <_dlc_DocIdUrl xmlns="55049d86-5f82-4b81-a5c1-ece9f4e78416">
      <Url>https://michiganphi.sharepoint.com/sites/EMC/_layouts/15/DocIdRedir.aspx?ID=ZAWZWW4URYTQ-647532288-138087</Url>
      <Description>ZAWZWW4URYTQ-647532288-138087</Description>
    </_dlc_DocIdUrl>
  </documentManagement>
</p:properties>
</file>

<file path=customXml/itemProps1.xml><?xml version="1.0" encoding="utf-8"?>
<ds:datastoreItem xmlns:ds="http://schemas.openxmlformats.org/officeDocument/2006/customXml" ds:itemID="{1AF3A8AD-3526-4ED5-9C9E-01C9330A495F}"/>
</file>

<file path=customXml/itemProps2.xml><?xml version="1.0" encoding="utf-8"?>
<ds:datastoreItem xmlns:ds="http://schemas.openxmlformats.org/officeDocument/2006/customXml" ds:itemID="{6A20E174-2C2A-466F-A4E3-7579EE7175CB}"/>
</file>

<file path=customXml/itemProps3.xml><?xml version="1.0" encoding="utf-8"?>
<ds:datastoreItem xmlns:ds="http://schemas.openxmlformats.org/officeDocument/2006/customXml" ds:itemID="{3EBBFA02-C673-405B-A3B8-38DF76AB5275}"/>
</file>

<file path=customXml/itemProps4.xml><?xml version="1.0" encoding="utf-8"?>
<ds:datastoreItem xmlns:ds="http://schemas.openxmlformats.org/officeDocument/2006/customXml" ds:itemID="{0FF80204-E2B7-4620-BC99-7A1EED4AAA2E}"/>
</file>

<file path=docProps/app.xml><?xml version="1.0" encoding="utf-8"?>
<Properties xmlns="http://schemas.openxmlformats.org/officeDocument/2006/extended-properties" xmlns:vt="http://schemas.openxmlformats.org/officeDocument/2006/docPropsVTypes">
  <TotalTime>33434</TotalTime>
  <Words>5205</Words>
  <Application>Microsoft Office PowerPoint</Application>
  <PresentationFormat>Widescreen</PresentationFormat>
  <Paragraphs>176</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YEARLY MONITORING</vt:lpstr>
      <vt:lpstr>State and “Local Agency” Breastfeeding Initiation  Data Source: PNSS</vt:lpstr>
      <vt:lpstr>State and “Local Agency” Breastfeeding Initiation  Data Source: PedNSS</vt:lpstr>
      <vt:lpstr>State and “Local Agency” 6 Month Duration  Data Source: PedNSS</vt:lpstr>
      <vt:lpstr>State and “Local Agency”  3 Month Exclusivity Data Source: PedNSS</vt:lpstr>
      <vt:lpstr>State and “Local Agency”  6 Month Exclusivity Data Source: PedNSS</vt:lpstr>
      <vt:lpstr>BI-ANNUAL MONITORING</vt:lpstr>
      <vt:lpstr>State and “Local Agency”  Breastfeeding Initiation Data Source: Ad-Hoc Report</vt:lpstr>
      <vt:lpstr>State and “Local Agency”  6 Month Duration Data Source: Ad-Hoc Report</vt:lpstr>
      <vt:lpstr>MONTHLY MONITORING</vt:lpstr>
      <vt:lpstr>“Local Agency”  Breastfeeding Initiation Data Source: Pre-defined Reports</vt:lpstr>
      <vt:lpstr>Breastfeeding Initiation Based on Race and Ethnicity</vt:lpstr>
      <vt:lpstr>Step 1: Pull local agency caseload by race</vt:lpstr>
      <vt:lpstr>Step 2: Category determination</vt:lpstr>
      <vt:lpstr>“Local Agency”  Breastfeeding Initiation  Based on Race and Ethnicity Data Source: Pre-defined Reports</vt:lpstr>
      <vt:lpstr>“Local Agency”  6 Month Duration Data Source: Pre-defined Reports</vt:lpstr>
      <vt:lpstr>“Local Agency”  3 Month Exclusivity Data Source: Pre-defined Reports</vt:lpstr>
      <vt:lpstr>“Local Agency”  6 Month Exclusivity Data Source: Pre-defined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Michigan Breastfeeding Exclusivity Trends Based on BF Duration Ad-Hoc Reports (Point in Time)</dc:title>
  <dc:creator>Kristina Doyle</dc:creator>
  <cp:lastModifiedBy>Doyle, Kristina (DHHS-Contractor)</cp:lastModifiedBy>
  <cp:revision>143</cp:revision>
  <dcterms:created xsi:type="dcterms:W3CDTF">2021-06-08T18:53:48Z</dcterms:created>
  <dcterms:modified xsi:type="dcterms:W3CDTF">2025-03-03T20:30:42Z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2022-01-11T13:17:59Z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d6ce94d2-95a5-40e1-a5d8-3af2b0cb7191</vt:lpwstr>
  </property>
  <property fmtid="{D5CDD505-2E9C-101B-9397-08002B2CF9AE}" pid="8" name="MSIP_Label_3a2fed65-62e7-46ea-af74-187e0c17143a_ContentBits">
    <vt:lpwstr>0</vt:lpwstr>
  </property>
  <property fmtid="{D5CDD505-2E9C-101B-9397-08002B2CF9AE}" pid="9" name="ContentTypeId">
    <vt:lpwstr>0x010100A07025577D4C87439D36C53CD1DED309</vt:lpwstr>
  </property>
  <property fmtid="{D5CDD505-2E9C-101B-9397-08002B2CF9AE}" pid="10" name="_dlc_DocIdItemGuid">
    <vt:lpwstr>9e2c84ec-97e7-43b6-972a-962cfb05fc7b</vt:lpwstr>
  </property>
  <property fmtid="{D5CDD505-2E9C-101B-9397-08002B2CF9AE}" pid="11" name="MediaServiceImageTags">
    <vt:lpwstr/>
  </property>
</Properties>
</file>